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  <p:sldId id="257" r:id="rId6"/>
    <p:sldId id="260" r:id="rId7"/>
    <p:sldId id="276" r:id="rId8"/>
    <p:sldId id="277" r:id="rId9"/>
    <p:sldId id="278" r:id="rId10"/>
    <p:sldId id="272" r:id="rId11"/>
    <p:sldId id="279" r:id="rId12"/>
    <p:sldId id="280" r:id="rId13"/>
    <p:sldId id="281" r:id="rId14"/>
    <p:sldId id="274" r:id="rId15"/>
    <p:sldId id="282" r:id="rId16"/>
    <p:sldId id="283" r:id="rId17"/>
    <p:sldId id="284" r:id="rId18"/>
    <p:sldId id="273" r:id="rId19"/>
    <p:sldId id="261" r:id="rId20"/>
    <p:sldId id="275" r:id="rId21"/>
    <p:sldId id="285" r:id="rId22"/>
    <p:sldId id="286" r:id="rId23"/>
    <p:sldId id="287" r:id="rId24"/>
    <p:sldId id="288" r:id="rId25"/>
    <p:sldId id="28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7171"/>
    <a:srgbClr val="44883E"/>
    <a:srgbClr val="1186CA"/>
    <a:srgbClr val="00A9A1"/>
    <a:srgbClr val="007E67"/>
    <a:srgbClr val="D57602"/>
    <a:srgbClr val="006436"/>
    <a:srgbClr val="3DB8CF"/>
    <a:srgbClr val="7DE0EB"/>
    <a:srgbClr val="68A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43838B-37A0-582B-47E1-5EAE0F734750}" v="58" dt="2019-09-08T20:09:14.9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98"/>
    <p:restoredTop sz="94674"/>
  </p:normalViewPr>
  <p:slideViewPr>
    <p:cSldViewPr snapToGrid="0" snapToObjects="1">
      <p:cViewPr varScale="1">
        <p:scale>
          <a:sx n="96" d="100"/>
          <a:sy n="96" d="100"/>
        </p:scale>
        <p:origin x="14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bdd74938e0e7576f5431243eae7f06d0a12e9d108b43320aa608449e88744699::" providerId="AD" clId="Web-{0043838B-37A0-582B-47E1-5EAE0F734750}"/>
    <pc:docChg chg="modSld">
      <pc:chgData name="Guest User" userId="S::urn:spo:anon#bdd74938e0e7576f5431243eae7f06d0a12e9d108b43320aa608449e88744699::" providerId="AD" clId="Web-{0043838B-37A0-582B-47E1-5EAE0F734750}" dt="2019-09-08T20:09:14.916" v="56" actId="20577"/>
      <pc:docMkLst>
        <pc:docMk/>
      </pc:docMkLst>
      <pc:sldChg chg="modSp">
        <pc:chgData name="Guest User" userId="S::urn:spo:anon#bdd74938e0e7576f5431243eae7f06d0a12e9d108b43320aa608449e88744699::" providerId="AD" clId="Web-{0043838B-37A0-582B-47E1-5EAE0F734750}" dt="2019-09-08T20:00:30.384" v="6" actId="20577"/>
        <pc:sldMkLst>
          <pc:docMk/>
          <pc:sldMk cId="3668606759" sldId="257"/>
        </pc:sldMkLst>
        <pc:spChg chg="mod">
          <ac:chgData name="Guest User" userId="S::urn:spo:anon#bdd74938e0e7576f5431243eae7f06d0a12e9d108b43320aa608449e88744699::" providerId="AD" clId="Web-{0043838B-37A0-582B-47E1-5EAE0F734750}" dt="2019-09-08T20:00:30.384" v="6" actId="20577"/>
          <ac:spMkLst>
            <pc:docMk/>
            <pc:sldMk cId="3668606759" sldId="257"/>
            <ac:spMk id="13" creationId="{B7C9E2D2-AEBD-6C49-9BC0-2E18E7271CD3}"/>
          </ac:spMkLst>
        </pc:spChg>
      </pc:sldChg>
      <pc:sldChg chg="modSp">
        <pc:chgData name="Guest User" userId="S::urn:spo:anon#bdd74938e0e7576f5431243eae7f06d0a12e9d108b43320aa608449e88744699::" providerId="AD" clId="Web-{0043838B-37A0-582B-47E1-5EAE0F734750}" dt="2019-09-08T20:01:08.337" v="10" actId="20577"/>
        <pc:sldMkLst>
          <pc:docMk/>
          <pc:sldMk cId="3441968397" sldId="260"/>
        </pc:sldMkLst>
        <pc:spChg chg="mod">
          <ac:chgData name="Guest User" userId="S::urn:spo:anon#bdd74938e0e7576f5431243eae7f06d0a12e9d108b43320aa608449e88744699::" providerId="AD" clId="Web-{0043838B-37A0-582B-47E1-5EAE0F734750}" dt="2019-09-08T20:01:08.337" v="10" actId="20577"/>
          <ac:spMkLst>
            <pc:docMk/>
            <pc:sldMk cId="3441968397" sldId="260"/>
            <ac:spMk id="6" creationId="{77C65AA5-21E3-DF43-84C0-515E478B6E57}"/>
          </ac:spMkLst>
        </pc:spChg>
      </pc:sldChg>
      <pc:sldChg chg="modSp">
        <pc:chgData name="Guest User" userId="S::urn:spo:anon#bdd74938e0e7576f5431243eae7f06d0a12e9d108b43320aa608449e88744699::" providerId="AD" clId="Web-{0043838B-37A0-582B-47E1-5EAE0F734750}" dt="2019-09-08T20:05:05.251" v="31" actId="20577"/>
        <pc:sldMkLst>
          <pc:docMk/>
          <pc:sldMk cId="326566735" sldId="273"/>
        </pc:sldMkLst>
        <pc:spChg chg="mod">
          <ac:chgData name="Guest User" userId="S::urn:spo:anon#bdd74938e0e7576f5431243eae7f06d0a12e9d108b43320aa608449e88744699::" providerId="AD" clId="Web-{0043838B-37A0-582B-47E1-5EAE0F734750}" dt="2019-09-08T20:05:05.251" v="31" actId="20577"/>
          <ac:spMkLst>
            <pc:docMk/>
            <pc:sldMk cId="326566735" sldId="273"/>
            <ac:spMk id="4" creationId="{AF5FBB7B-152A-C64C-A20F-8B0243754C55}"/>
          </ac:spMkLst>
        </pc:spChg>
      </pc:sldChg>
      <pc:sldChg chg="modSp">
        <pc:chgData name="Guest User" userId="S::urn:spo:anon#bdd74938e0e7576f5431243eae7f06d0a12e9d108b43320aa608449e88744699::" providerId="AD" clId="Web-{0043838B-37A0-582B-47E1-5EAE0F734750}" dt="2019-09-08T20:04:13.109" v="26" actId="20577"/>
        <pc:sldMkLst>
          <pc:docMk/>
          <pc:sldMk cId="518665013" sldId="274"/>
        </pc:sldMkLst>
        <pc:spChg chg="mod">
          <ac:chgData name="Guest User" userId="S::urn:spo:anon#bdd74938e0e7576f5431243eae7f06d0a12e9d108b43320aa608449e88744699::" providerId="AD" clId="Web-{0043838B-37A0-582B-47E1-5EAE0F734750}" dt="2019-09-08T20:04:13.109" v="26" actId="20577"/>
          <ac:spMkLst>
            <pc:docMk/>
            <pc:sldMk cId="518665013" sldId="274"/>
            <ac:spMk id="4" creationId="{AF5FBB7B-152A-C64C-A20F-8B0243754C55}"/>
          </ac:spMkLst>
        </pc:spChg>
      </pc:sldChg>
      <pc:sldChg chg="modSp">
        <pc:chgData name="Guest User" userId="S::urn:spo:anon#bdd74938e0e7576f5431243eae7f06d0a12e9d108b43320aa608449e88744699::" providerId="AD" clId="Web-{0043838B-37A0-582B-47E1-5EAE0F734750}" dt="2019-09-08T20:06:02.550" v="43" actId="20577"/>
        <pc:sldMkLst>
          <pc:docMk/>
          <pc:sldMk cId="2468725017" sldId="285"/>
        </pc:sldMkLst>
        <pc:spChg chg="mod">
          <ac:chgData name="Guest User" userId="S::urn:spo:anon#bdd74938e0e7576f5431243eae7f06d0a12e9d108b43320aa608449e88744699::" providerId="AD" clId="Web-{0043838B-37A0-582B-47E1-5EAE0F734750}" dt="2019-09-08T20:06:02.550" v="43" actId="20577"/>
          <ac:spMkLst>
            <pc:docMk/>
            <pc:sldMk cId="2468725017" sldId="285"/>
            <ac:spMk id="4" creationId="{5AD28AE5-0234-AC45-AC23-65E61BD6A5EA}"/>
          </ac:spMkLst>
        </pc:spChg>
      </pc:sldChg>
      <pc:sldChg chg="modSp">
        <pc:chgData name="Guest User" userId="S::urn:spo:anon#bdd74938e0e7576f5431243eae7f06d0a12e9d108b43320aa608449e88744699::" providerId="AD" clId="Web-{0043838B-37A0-582B-47E1-5EAE0F734750}" dt="2019-09-08T20:06:37.020" v="46" actId="20577"/>
        <pc:sldMkLst>
          <pc:docMk/>
          <pc:sldMk cId="3230523279" sldId="286"/>
        </pc:sldMkLst>
        <pc:spChg chg="mod">
          <ac:chgData name="Guest User" userId="S::urn:spo:anon#bdd74938e0e7576f5431243eae7f06d0a12e9d108b43320aa608449e88744699::" providerId="AD" clId="Web-{0043838B-37A0-582B-47E1-5EAE0F734750}" dt="2019-09-08T20:06:37.020" v="46" actId="20577"/>
          <ac:spMkLst>
            <pc:docMk/>
            <pc:sldMk cId="3230523279" sldId="286"/>
            <ac:spMk id="4" creationId="{5AD28AE5-0234-AC45-AC23-65E61BD6A5EA}"/>
          </ac:spMkLst>
        </pc:spChg>
      </pc:sldChg>
      <pc:sldChg chg="modSp">
        <pc:chgData name="Guest User" userId="S::urn:spo:anon#bdd74938e0e7576f5431243eae7f06d0a12e9d108b43320aa608449e88744699::" providerId="AD" clId="Web-{0043838B-37A0-582B-47E1-5EAE0F734750}" dt="2019-09-08T20:08:45.696" v="49" actId="20577"/>
        <pc:sldMkLst>
          <pc:docMk/>
          <pc:sldMk cId="2105946309" sldId="287"/>
        </pc:sldMkLst>
        <pc:spChg chg="mod">
          <ac:chgData name="Guest User" userId="S::urn:spo:anon#bdd74938e0e7576f5431243eae7f06d0a12e9d108b43320aa608449e88744699::" providerId="AD" clId="Web-{0043838B-37A0-582B-47E1-5EAE0F734750}" dt="2019-09-08T20:08:45.696" v="49" actId="20577"/>
          <ac:spMkLst>
            <pc:docMk/>
            <pc:sldMk cId="2105946309" sldId="287"/>
            <ac:spMk id="4" creationId="{5AD28AE5-0234-AC45-AC23-65E61BD6A5EA}"/>
          </ac:spMkLst>
        </pc:spChg>
      </pc:sldChg>
      <pc:sldChg chg="modSp">
        <pc:chgData name="Guest User" userId="S::urn:spo:anon#bdd74938e0e7576f5431243eae7f06d0a12e9d108b43320aa608449e88744699::" providerId="AD" clId="Web-{0043838B-37A0-582B-47E1-5EAE0F734750}" dt="2019-09-08T20:08:59.181" v="52" actId="20577"/>
        <pc:sldMkLst>
          <pc:docMk/>
          <pc:sldMk cId="2637951263" sldId="288"/>
        </pc:sldMkLst>
        <pc:spChg chg="mod">
          <ac:chgData name="Guest User" userId="S::urn:spo:anon#bdd74938e0e7576f5431243eae7f06d0a12e9d108b43320aa608449e88744699::" providerId="AD" clId="Web-{0043838B-37A0-582B-47E1-5EAE0F734750}" dt="2019-09-08T20:08:59.181" v="52" actId="20577"/>
          <ac:spMkLst>
            <pc:docMk/>
            <pc:sldMk cId="2637951263" sldId="288"/>
            <ac:spMk id="4" creationId="{5AD28AE5-0234-AC45-AC23-65E61BD6A5EA}"/>
          </ac:spMkLst>
        </pc:spChg>
      </pc:sldChg>
      <pc:sldChg chg="modSp">
        <pc:chgData name="Guest User" userId="S::urn:spo:anon#bdd74938e0e7576f5431243eae7f06d0a12e9d108b43320aa608449e88744699::" providerId="AD" clId="Web-{0043838B-37A0-582B-47E1-5EAE0F734750}" dt="2019-09-08T20:09:14.916" v="55" actId="20577"/>
        <pc:sldMkLst>
          <pc:docMk/>
          <pc:sldMk cId="1582924680" sldId="289"/>
        </pc:sldMkLst>
        <pc:spChg chg="mod">
          <ac:chgData name="Guest User" userId="S::urn:spo:anon#bdd74938e0e7576f5431243eae7f06d0a12e9d108b43320aa608449e88744699::" providerId="AD" clId="Web-{0043838B-37A0-582B-47E1-5EAE0F734750}" dt="2019-09-08T20:09:14.916" v="55" actId="20577"/>
          <ac:spMkLst>
            <pc:docMk/>
            <pc:sldMk cId="1582924680" sldId="289"/>
            <ac:spMk id="5" creationId="{DF49302E-B0D0-8346-9FCF-D7E4A40EC21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0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21B681EA-F2F5-EC42-A472-2D4F4B1AD9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1467" y="1122363"/>
            <a:ext cx="7913874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71120813-8E8A-2846-88BB-0D7E94451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01467" y="3602037"/>
            <a:ext cx="7913874" cy="1826077"/>
          </a:xfrm>
        </p:spPr>
        <p:txBody>
          <a:bodyPr>
            <a:normAutofit/>
          </a:bodyPr>
          <a:lstStyle>
            <a:lvl1pPr marL="0" indent="0" algn="ctr">
              <a:buNone/>
              <a:defRPr sz="3200" b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9060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71145EA-2137-994B-BBB4-AEF651F0E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950" y="365126"/>
            <a:ext cx="7886700" cy="1325563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A273F2C-B56E-1448-A968-1AE943C717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99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E7C3349-83FE-1F4E-9A67-A833CAD4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704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71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B1D425C-28A2-F246-9D2C-6FF1CABE9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441" y="365126"/>
            <a:ext cx="7886700" cy="1325563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C8797758-712C-CA47-9AAD-8D87A079E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24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5DA051F1-16CB-594F-896E-279C2F338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24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55C91733-E4B6-3044-B559-580D870D47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517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968E3110-1878-B24C-B8C9-BD0E1DE699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517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49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B1D425C-28A2-F246-9D2C-6FF1CABE9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441" y="365126"/>
            <a:ext cx="7886700" cy="1325563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88023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F2E79BC-81AF-9144-BDB5-D54993A90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903" y="457200"/>
            <a:ext cx="2949178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1AD19F5-871C-A44B-A284-188DD7CED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6453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1ADF3A92-409A-2A48-AF1B-D30F181FD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78903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2001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9853109-6E4B-7F4B-A6E7-D8968A8FF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841" y="457200"/>
            <a:ext cx="2949178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0C58DC6A-D81D-E840-835B-24F9F38C0F60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141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B9887510-8376-764D-A87A-29793D98E4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3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9706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33C7E1F-5681-4D44-9301-B3D9F3F6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550" y="365126"/>
            <a:ext cx="7886700" cy="1325563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7" name="Vertical Text Placeholder 2">
            <a:extLst>
              <a:ext uri="{FF2B5EF4-FFF2-40B4-BE49-F238E27FC236}">
                <a16:creationId xmlns:a16="http://schemas.microsoft.com/office/drawing/2014/main" id="{2C382DC9-1021-B345-AEB1-6804033EBC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4550" y="1825625"/>
            <a:ext cx="7886700" cy="40937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627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  <p:sp>
        <p:nvSpPr>
          <p:cNvPr id="12" name="Vertical Title 1">
            <a:extLst>
              <a:ext uri="{FF2B5EF4-FFF2-40B4-BE49-F238E27FC236}">
                <a16:creationId xmlns:a16="http://schemas.microsoft.com/office/drawing/2014/main" id="{B04BA713-2669-AC4A-BD2F-89DB64E615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734175" y="2889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Vertical Text Placeholder 2">
            <a:extLst>
              <a:ext uri="{FF2B5EF4-FFF2-40B4-BE49-F238E27FC236}">
                <a16:creationId xmlns:a16="http://schemas.microsoft.com/office/drawing/2014/main" id="{F6267AEC-654B-0447-B66B-919ABFA90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19150" y="2889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774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ding Slid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0452308-E201-CE44-A275-57BDEC443B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552" r="15488" b="24702"/>
          <a:stretch/>
        </p:blipFill>
        <p:spPr>
          <a:xfrm>
            <a:off x="2836269" y="190501"/>
            <a:ext cx="6307732" cy="66674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6014B7D-9BAD-464F-A2A6-2BAA8F556D93}"/>
              </a:ext>
            </a:extLst>
          </p:cNvPr>
          <p:cNvSpPr txBox="1"/>
          <p:nvPr userDrawn="1"/>
        </p:nvSpPr>
        <p:spPr>
          <a:xfrm>
            <a:off x="4237953" y="5575565"/>
            <a:ext cx="5184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dirty="0">
                <a:solidFill>
                  <a:srgbClr val="44883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EDUCATING </a:t>
            </a:r>
          </a:p>
          <a:p>
            <a:pPr algn="ctr"/>
            <a:r>
              <a:rPr lang="en-US" sz="2800" b="1" i="0" dirty="0">
                <a:solidFill>
                  <a:srgbClr val="44883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GEORGIA’S FUTURE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2DE396-28AF-274A-901E-75484B2FB745}"/>
              </a:ext>
            </a:extLst>
          </p:cNvPr>
          <p:cNvSpPr txBox="1"/>
          <p:nvPr userDrawn="1"/>
        </p:nvSpPr>
        <p:spPr>
          <a:xfrm>
            <a:off x="4221749" y="5559362"/>
            <a:ext cx="5184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EDUCATING </a:t>
            </a:r>
          </a:p>
          <a:p>
            <a:pPr algn="ctr"/>
            <a:r>
              <a:rPr lang="en-US" sz="2800" b="1" i="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GEORGIA’S FUTURE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A2BD35-1C57-AC4F-9009-98E82D1603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7855" y="5056094"/>
            <a:ext cx="2239047" cy="122697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17B9F69-B309-884D-9A4E-D6AD0142F244}"/>
              </a:ext>
            </a:extLst>
          </p:cNvPr>
          <p:cNvGrpSpPr/>
          <p:nvPr userDrawn="1"/>
        </p:nvGrpSpPr>
        <p:grpSpPr>
          <a:xfrm>
            <a:off x="619755" y="1890558"/>
            <a:ext cx="3513560" cy="1633692"/>
            <a:chOff x="708212" y="1084109"/>
            <a:chExt cx="3782370" cy="175868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BA30DBF-0C8A-2D44-8A37-0A09AA9FD3AE}"/>
                </a:ext>
              </a:extLst>
            </p:cNvPr>
            <p:cNvSpPr txBox="1"/>
            <p:nvPr userDrawn="1"/>
          </p:nvSpPr>
          <p:spPr>
            <a:xfrm>
              <a:off x="708212" y="1084109"/>
              <a:ext cx="288765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500" b="1" i="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www.gadoe.org</a:t>
              </a:r>
              <a:endParaRPr lang="en-US" sz="2500" b="1" i="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AD746F-1530-3646-B73F-8DBEAC23F7E9}"/>
                </a:ext>
              </a:extLst>
            </p:cNvPr>
            <p:cNvSpPr txBox="1"/>
            <p:nvPr userDrawn="1"/>
          </p:nvSpPr>
          <p:spPr>
            <a:xfrm>
              <a:off x="2294734" y="1727466"/>
              <a:ext cx="2195848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@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97F6BA5-55B7-1745-B77D-059B90621DA6}"/>
                </a:ext>
              </a:extLst>
            </p:cNvPr>
            <p:cNvSpPr txBox="1"/>
            <p:nvPr userDrawn="1"/>
          </p:nvSpPr>
          <p:spPr>
            <a:xfrm>
              <a:off x="956939" y="2354493"/>
              <a:ext cx="3533643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youtube.com</a:t>
              </a:r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73ACDC7-5966-444E-9D1D-9FFD722279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71105" y="1649807"/>
              <a:ext cx="1648437" cy="57615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FBD2396-6528-9F48-94FE-1633047449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768813" y="2287976"/>
              <a:ext cx="538810" cy="5548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1915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ding Sli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E1A602B-DFBD-884B-9FE7-E714CE7632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560" b="10499"/>
          <a:stretch/>
        </p:blipFill>
        <p:spPr>
          <a:xfrm>
            <a:off x="1" y="100457"/>
            <a:ext cx="4025470" cy="67575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9A2BD35-1C57-AC4F-9009-98E82D1603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72429" y="5352784"/>
            <a:ext cx="1906209" cy="104457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17B9F69-B309-884D-9A4E-D6AD0142F244}"/>
              </a:ext>
            </a:extLst>
          </p:cNvPr>
          <p:cNvGrpSpPr/>
          <p:nvPr userDrawn="1"/>
        </p:nvGrpSpPr>
        <p:grpSpPr>
          <a:xfrm>
            <a:off x="5053978" y="3515892"/>
            <a:ext cx="3513560" cy="1633692"/>
            <a:chOff x="708212" y="1084109"/>
            <a:chExt cx="3782370" cy="175868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BA30DBF-0C8A-2D44-8A37-0A09AA9FD3AE}"/>
                </a:ext>
              </a:extLst>
            </p:cNvPr>
            <p:cNvSpPr txBox="1"/>
            <p:nvPr userDrawn="1"/>
          </p:nvSpPr>
          <p:spPr>
            <a:xfrm>
              <a:off x="708212" y="1084109"/>
              <a:ext cx="288765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500" b="1" i="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www.gadoe.org</a:t>
              </a:r>
              <a:endParaRPr lang="en-US" sz="2500" b="1" i="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AD746F-1530-3646-B73F-8DBEAC23F7E9}"/>
                </a:ext>
              </a:extLst>
            </p:cNvPr>
            <p:cNvSpPr txBox="1"/>
            <p:nvPr userDrawn="1"/>
          </p:nvSpPr>
          <p:spPr>
            <a:xfrm>
              <a:off x="2294734" y="1727466"/>
              <a:ext cx="2195848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@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97F6BA5-55B7-1745-B77D-059B90621DA6}"/>
                </a:ext>
              </a:extLst>
            </p:cNvPr>
            <p:cNvSpPr txBox="1"/>
            <p:nvPr userDrawn="1"/>
          </p:nvSpPr>
          <p:spPr>
            <a:xfrm>
              <a:off x="956939" y="2354493"/>
              <a:ext cx="3533643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youtube.com</a:t>
              </a:r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73ACDC7-5966-444E-9D1D-9FFD722279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71105" y="1649807"/>
              <a:ext cx="1648437" cy="57615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FBD2396-6528-9F48-94FE-1633047449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768813" y="2287976"/>
              <a:ext cx="538810" cy="554814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78CFFA2-5DC0-0641-A4FC-09095DE1B02F}"/>
              </a:ext>
            </a:extLst>
          </p:cNvPr>
          <p:cNvSpPr txBox="1"/>
          <p:nvPr userDrawn="1"/>
        </p:nvSpPr>
        <p:spPr>
          <a:xfrm>
            <a:off x="3241307" y="1056805"/>
            <a:ext cx="513095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Offering a holistic education to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3DB8CF"/>
                </a:solidFill>
                <a:latin typeface="Arial Black" panose="020B0A04020102020204" pitchFamily="34" charset="0"/>
              </a:rPr>
              <a:t>each and every child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in our state.</a:t>
            </a:r>
          </a:p>
          <a:p>
            <a:pPr algn="l"/>
            <a:endParaRPr lang="en-US" sz="1800" dirty="0">
              <a:solidFill>
                <a:srgbClr val="4488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03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ding Slid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9A2BD35-1C57-AC4F-9009-98E82D1603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129" y="5352784"/>
            <a:ext cx="1906209" cy="104457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17B9F69-B309-884D-9A4E-D6AD0142F244}"/>
              </a:ext>
            </a:extLst>
          </p:cNvPr>
          <p:cNvGrpSpPr/>
          <p:nvPr userDrawn="1"/>
        </p:nvGrpSpPr>
        <p:grpSpPr>
          <a:xfrm>
            <a:off x="679629" y="3327400"/>
            <a:ext cx="3513560" cy="1633692"/>
            <a:chOff x="708212" y="1084109"/>
            <a:chExt cx="3782370" cy="175868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BA30DBF-0C8A-2D44-8A37-0A09AA9FD3AE}"/>
                </a:ext>
              </a:extLst>
            </p:cNvPr>
            <p:cNvSpPr txBox="1"/>
            <p:nvPr userDrawn="1"/>
          </p:nvSpPr>
          <p:spPr>
            <a:xfrm>
              <a:off x="708212" y="1084109"/>
              <a:ext cx="288765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500" b="1" i="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www.gadoe.org</a:t>
              </a:r>
              <a:endParaRPr lang="en-US" sz="2500" b="1" i="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AD746F-1530-3646-B73F-8DBEAC23F7E9}"/>
                </a:ext>
              </a:extLst>
            </p:cNvPr>
            <p:cNvSpPr txBox="1"/>
            <p:nvPr userDrawn="1"/>
          </p:nvSpPr>
          <p:spPr>
            <a:xfrm>
              <a:off x="2294734" y="1727466"/>
              <a:ext cx="2195848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@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97F6BA5-55B7-1745-B77D-059B90621DA6}"/>
                </a:ext>
              </a:extLst>
            </p:cNvPr>
            <p:cNvSpPr txBox="1"/>
            <p:nvPr userDrawn="1"/>
          </p:nvSpPr>
          <p:spPr>
            <a:xfrm>
              <a:off x="956939" y="2354493"/>
              <a:ext cx="3533643" cy="38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youtube.com</a:t>
              </a:r>
              <a:r>
                <a:rPr lang="en-US" sz="1700" dirty="0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700" dirty="0" err="1">
                  <a:solidFill>
                    <a:srgbClr val="4488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georgiadeptofed</a:t>
              </a:r>
              <a:endParaRPr lang="en-US" sz="1700" dirty="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73ACDC7-5966-444E-9D1D-9FFD722279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71105" y="1649807"/>
              <a:ext cx="1648437" cy="57615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FBD2396-6528-9F48-94FE-1633047449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68813" y="2287976"/>
              <a:ext cx="538810" cy="554814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35847DE-6313-664A-86A5-1E114CC90FF8}"/>
              </a:ext>
            </a:extLst>
          </p:cNvPr>
          <p:cNvSpPr txBox="1"/>
          <p:nvPr userDrawn="1"/>
        </p:nvSpPr>
        <p:spPr>
          <a:xfrm>
            <a:off x="633447" y="800985"/>
            <a:ext cx="623387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Preparing students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dirty="0">
                <a:solidFill>
                  <a:srgbClr val="3DB8CF"/>
                </a:solidFill>
                <a:latin typeface="Arial Black" panose="020B0A04020102020204" pitchFamily="34" charset="0"/>
              </a:rPr>
              <a:t>for life</a:t>
            </a:r>
            <a:r>
              <a:rPr lang="en-US" sz="4400" dirty="0">
                <a:solidFill>
                  <a:srgbClr val="3DB8CF"/>
                </a:solidFill>
                <a:latin typeface="Arial Black" panose="020B0A04020102020204" pitchFamily="34" charset="0"/>
              </a:rPr>
              <a:t>.</a:t>
            </a:r>
            <a:endParaRPr lang="en-US" sz="7200" dirty="0">
              <a:solidFill>
                <a:srgbClr val="3DB8CF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C1CAB2-25CA-0B41-9D45-E0DE935F9D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288" r="637" b="2344"/>
          <a:stretch/>
        </p:blipFill>
        <p:spPr>
          <a:xfrm>
            <a:off x="5458771" y="342900"/>
            <a:ext cx="3546891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67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8B92D29-0F11-4748-A4C9-E342B9745C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01217" y="6023260"/>
            <a:ext cx="1114124" cy="6105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365126"/>
            <a:ext cx="7886700" cy="1325563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350" y="1825625"/>
            <a:ext cx="7886700" cy="4197635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3990FAA-95D0-BE45-A3B2-F6460B6308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3978C74F-486B-0649-93C4-CAF799583E3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998B70-64A0-5E47-BA49-654F40DE1B65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C5F8581-88AA-D645-8205-5AFB08877723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E8926B3-5527-A244-8BA7-82E981BCAF0A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15AED92-698B-1545-9829-07F16197F5FA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16F9DF7F-73DC-9F45-87C0-008434323A44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9274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F24F57B-988E-DF48-95CC-12162DB82D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868"/>
          <a:stretch/>
        </p:blipFill>
        <p:spPr>
          <a:xfrm>
            <a:off x="-682" y="159339"/>
            <a:ext cx="2633046" cy="61467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38BD43-9EF6-9C44-88A5-EC83FE77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8534" y="726832"/>
            <a:ext cx="6543778" cy="198733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4248480-3C36-FA4E-B4B3-A757688E9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28534" y="2841946"/>
            <a:ext cx="6543778" cy="1887372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82055D-B3C4-A94C-BD21-36B1B585D1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8554" y="5919343"/>
            <a:ext cx="1303757" cy="71444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825A828-5FDB-244F-84D5-F4560E19A62F}"/>
              </a:ext>
            </a:extLst>
          </p:cNvPr>
          <p:cNvGrpSpPr/>
          <p:nvPr userDrawn="1"/>
        </p:nvGrpSpPr>
        <p:grpSpPr>
          <a:xfrm>
            <a:off x="0" y="6306081"/>
            <a:ext cx="7315886" cy="45719"/>
            <a:chOff x="667641" y="6313581"/>
            <a:chExt cx="7276741" cy="4571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3FE4EB-AE1E-0C4C-8B1B-853CCEABDEBA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F13653-ADA5-D845-8C68-31ACE86D0C82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638505-5E3C-454A-9E3D-BC0FEF5A0562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8B835C8-34FA-BE4D-B35F-1F02DBDC4DF2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1143413-3208-B848-8E62-DD6AED7FE731}"/>
              </a:ext>
            </a:extLst>
          </p:cNvPr>
          <p:cNvSpPr txBox="1"/>
          <p:nvPr userDrawn="1"/>
        </p:nvSpPr>
        <p:spPr>
          <a:xfrm>
            <a:off x="62460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706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96EF8B3-6F3D-9646-BE7C-BAE01D591E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0731"/>
          <a:stretch/>
        </p:blipFill>
        <p:spPr>
          <a:xfrm>
            <a:off x="0" y="1251061"/>
            <a:ext cx="2880897" cy="529261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38BD43-9EF6-9C44-88A5-EC83FE77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8534" y="726832"/>
            <a:ext cx="6543778" cy="198733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4248480-3C36-FA4E-B4B3-A757688E9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28534" y="2841946"/>
            <a:ext cx="6543778" cy="1887372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82055D-B3C4-A94C-BD21-36B1B585D1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8554" y="5919343"/>
            <a:ext cx="1303757" cy="71444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825A828-5FDB-244F-84D5-F4560E19A62F}"/>
              </a:ext>
            </a:extLst>
          </p:cNvPr>
          <p:cNvGrpSpPr/>
          <p:nvPr userDrawn="1"/>
        </p:nvGrpSpPr>
        <p:grpSpPr>
          <a:xfrm>
            <a:off x="0" y="6306081"/>
            <a:ext cx="7315886" cy="45719"/>
            <a:chOff x="667641" y="6313581"/>
            <a:chExt cx="7276741" cy="4571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3FE4EB-AE1E-0C4C-8B1B-853CCEABDEBA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F13653-ADA5-D845-8C68-31ACE86D0C82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638505-5E3C-454A-9E3D-BC0FEF5A0562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8B835C8-34FA-BE4D-B35F-1F02DBDC4DF2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1143413-3208-B848-8E62-DD6AED7FE731}"/>
              </a:ext>
            </a:extLst>
          </p:cNvPr>
          <p:cNvSpPr txBox="1"/>
          <p:nvPr userDrawn="1"/>
        </p:nvSpPr>
        <p:spPr>
          <a:xfrm>
            <a:off x="62460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98547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5977ABD-0DF5-F147-AD3B-BCC6D27BB3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2629"/>
          <a:stretch/>
        </p:blipFill>
        <p:spPr>
          <a:xfrm>
            <a:off x="6787364" y="1399531"/>
            <a:ext cx="2356636" cy="505599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38BD43-9EF6-9C44-88A5-EC83FE77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16" y="726832"/>
            <a:ext cx="6543778" cy="198733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4248480-3C36-FA4E-B4B3-A757688E9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4316" y="2841946"/>
            <a:ext cx="6543778" cy="1887372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82055D-B3C4-A94C-BD21-36B1B585D1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6606" y="5919343"/>
            <a:ext cx="1303757" cy="71444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825A828-5FDB-244F-84D5-F4560E19A62F}"/>
              </a:ext>
            </a:extLst>
          </p:cNvPr>
          <p:cNvGrpSpPr/>
          <p:nvPr userDrawn="1"/>
        </p:nvGrpSpPr>
        <p:grpSpPr>
          <a:xfrm>
            <a:off x="1828114" y="6306081"/>
            <a:ext cx="7315886" cy="45719"/>
            <a:chOff x="667641" y="6313581"/>
            <a:chExt cx="7276741" cy="4571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3FE4EB-AE1E-0C4C-8B1B-853CCEABDEBA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F13653-ADA5-D845-8C68-31ACE86D0C82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638505-5E3C-454A-9E3D-BC0FEF5A0562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8B835C8-34FA-BE4D-B35F-1F02DBDC4DF2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E349129-BD40-B545-8AF5-31B3765D9801}"/>
              </a:ext>
            </a:extLst>
          </p:cNvPr>
          <p:cNvSpPr txBox="1"/>
          <p:nvPr userDrawn="1"/>
        </p:nvSpPr>
        <p:spPr>
          <a:xfrm>
            <a:off x="1732284" y="6354188"/>
            <a:ext cx="8555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3DB8CF"/>
                </a:solidFill>
                <a:latin typeface="Arial Black" panose="020B0A04020102020204" pitchFamily="34" charset="0"/>
              </a:rPr>
              <a:t>Educating Georgia's Future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by graduating students who are ready to learn, ready to live, and ready to lead.</a:t>
            </a:r>
          </a:p>
        </p:txBody>
      </p:sp>
    </p:spTree>
    <p:extLst>
      <p:ext uri="{BB962C8B-B14F-4D97-AF65-F5344CB8AC3E}">
        <p14:creationId xmlns:p14="http://schemas.microsoft.com/office/powerpoint/2010/main" val="977072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9970F26-56FE-6A4E-9A8A-0363CCFBCD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0961"/>
          <a:stretch/>
        </p:blipFill>
        <p:spPr>
          <a:xfrm>
            <a:off x="5956300" y="1236379"/>
            <a:ext cx="3187701" cy="509256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38BD43-9EF6-9C44-88A5-EC83FE77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16" y="726832"/>
            <a:ext cx="6119984" cy="198733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4248480-3C36-FA4E-B4B3-A757688E9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4316" y="2841946"/>
            <a:ext cx="6119984" cy="1887372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82055D-B3C4-A94C-BD21-36B1B585D1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6606" y="5919343"/>
            <a:ext cx="1303757" cy="71444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825A828-5FDB-244F-84D5-F4560E19A62F}"/>
              </a:ext>
            </a:extLst>
          </p:cNvPr>
          <p:cNvGrpSpPr/>
          <p:nvPr userDrawn="1"/>
        </p:nvGrpSpPr>
        <p:grpSpPr>
          <a:xfrm>
            <a:off x="1828114" y="6306081"/>
            <a:ext cx="7315886" cy="45719"/>
            <a:chOff x="667641" y="6313581"/>
            <a:chExt cx="7276741" cy="4571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3FE4EB-AE1E-0C4C-8B1B-853CCEABDEBA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F13653-ADA5-D845-8C68-31ACE86D0C82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638505-5E3C-454A-9E3D-BC0FEF5A0562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8B835C8-34FA-BE4D-B35F-1F02DBDC4DF2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E349129-BD40-B545-8AF5-31B3765D9801}"/>
              </a:ext>
            </a:extLst>
          </p:cNvPr>
          <p:cNvSpPr txBox="1"/>
          <p:nvPr userDrawn="1"/>
        </p:nvSpPr>
        <p:spPr>
          <a:xfrm>
            <a:off x="1732284" y="6354188"/>
            <a:ext cx="8555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3DB8CF"/>
                </a:solidFill>
                <a:latin typeface="Arial Black" panose="020B0A04020102020204" pitchFamily="34" charset="0"/>
              </a:rPr>
              <a:t>Educating Georgia's Future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by graduating students who are ready to learn, ready to live, and ready to lead.</a:t>
            </a:r>
          </a:p>
        </p:txBody>
      </p:sp>
    </p:spTree>
    <p:extLst>
      <p:ext uri="{BB962C8B-B14F-4D97-AF65-F5344CB8AC3E}">
        <p14:creationId xmlns:p14="http://schemas.microsoft.com/office/powerpoint/2010/main" val="1654560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12C5B11-206E-A94B-9F51-FB5C3DAE1C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4" b="13764"/>
          <a:stretch/>
        </p:blipFill>
        <p:spPr>
          <a:xfrm>
            <a:off x="213993" y="2537127"/>
            <a:ext cx="4472307" cy="377645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38BD43-9EF6-9C44-88A5-EC83FE77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111" y="0"/>
            <a:ext cx="6543778" cy="17780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44883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4248480-3C36-FA4E-B4B3-A757688E9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00111" y="1884545"/>
            <a:ext cx="6543778" cy="1300617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82055D-B3C4-A94C-BD21-36B1B585D1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8554" y="5919343"/>
            <a:ext cx="1303757" cy="71444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825A828-5FDB-244F-84D5-F4560E19A62F}"/>
              </a:ext>
            </a:extLst>
          </p:cNvPr>
          <p:cNvGrpSpPr/>
          <p:nvPr userDrawn="1"/>
        </p:nvGrpSpPr>
        <p:grpSpPr>
          <a:xfrm>
            <a:off x="0" y="6306081"/>
            <a:ext cx="7315886" cy="45719"/>
            <a:chOff x="667641" y="6313581"/>
            <a:chExt cx="7276741" cy="4571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3FE4EB-AE1E-0C4C-8B1B-853CCEABDEBA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F13653-ADA5-D845-8C68-31ACE86D0C82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638505-5E3C-454A-9E3D-BC0FEF5A0562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8B835C8-34FA-BE4D-B35F-1F02DBDC4DF2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AEF3D64-B4A9-F448-94C2-B2BAD28044CD}"/>
              </a:ext>
            </a:extLst>
          </p:cNvPr>
          <p:cNvSpPr txBox="1"/>
          <p:nvPr userDrawn="1"/>
        </p:nvSpPr>
        <p:spPr>
          <a:xfrm>
            <a:off x="435189" y="6380315"/>
            <a:ext cx="6243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2">
                    <a:lumMod val="50000"/>
                  </a:schemeClr>
                </a:solidFill>
              </a:rPr>
              <a:t>Offering a holistic education to </a:t>
            </a:r>
            <a:r>
              <a:rPr lang="en-US" sz="1400" dirty="0">
                <a:solidFill>
                  <a:srgbClr val="3DB8CF"/>
                </a:solidFill>
                <a:latin typeface="Arial Black" panose="020B0A04020102020204" pitchFamily="34" charset="0"/>
              </a:rPr>
              <a:t>each and every child </a:t>
            </a:r>
            <a:r>
              <a:rPr lang="en-US" sz="1400" b="1" i="1" dirty="0">
                <a:solidFill>
                  <a:schemeClr val="bg2">
                    <a:lumMod val="50000"/>
                  </a:schemeClr>
                </a:solidFill>
              </a:rPr>
              <a:t>in our state.</a:t>
            </a:r>
          </a:p>
        </p:txBody>
      </p:sp>
    </p:spTree>
    <p:extLst>
      <p:ext uri="{BB962C8B-B14F-4D97-AF65-F5344CB8AC3E}">
        <p14:creationId xmlns:p14="http://schemas.microsoft.com/office/powerpoint/2010/main" val="325726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21B681EA-F2F5-EC42-A472-2D4F4B1AD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1467" y="1122363"/>
            <a:ext cx="7913874" cy="23876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71120813-8E8A-2846-88BB-0D7E94451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01467" y="3602037"/>
            <a:ext cx="7913874" cy="1826077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79881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F381B7D-7BB0-1C43-99EF-977C439C1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56"/>
          <a:stretch/>
        </p:blipFill>
        <p:spPr>
          <a:xfrm>
            <a:off x="0" y="0"/>
            <a:ext cx="667638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5DE0A7-3C94-754A-A558-C07D050348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11584" y="5919343"/>
            <a:ext cx="1303757" cy="71444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159FD8B-DA12-E54A-BD8E-BC52C8B51FC3}"/>
              </a:ext>
            </a:extLst>
          </p:cNvPr>
          <p:cNvGrpSpPr/>
          <p:nvPr userDrawn="1"/>
        </p:nvGrpSpPr>
        <p:grpSpPr>
          <a:xfrm>
            <a:off x="667638" y="6306081"/>
            <a:ext cx="6691278" cy="53219"/>
            <a:chOff x="667641" y="6313581"/>
            <a:chExt cx="7276741" cy="4571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CBDED09-A0A2-FC44-B487-ECAA83EE6387}"/>
                </a:ext>
              </a:extLst>
            </p:cNvPr>
            <p:cNvSpPr/>
            <p:nvPr userDrawn="1"/>
          </p:nvSpPr>
          <p:spPr>
            <a:xfrm flipV="1">
              <a:off x="667641" y="6313581"/>
              <a:ext cx="3326484" cy="45719"/>
            </a:xfrm>
            <a:prstGeom prst="rect">
              <a:avLst/>
            </a:prstGeom>
            <a:solidFill>
              <a:srgbClr val="0064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6DEAB3-2BC9-3741-A7AA-C0F6B71970EA}"/>
                </a:ext>
              </a:extLst>
            </p:cNvPr>
            <p:cNvSpPr/>
            <p:nvPr userDrawn="1"/>
          </p:nvSpPr>
          <p:spPr>
            <a:xfrm flipV="1">
              <a:off x="3994122" y="6313582"/>
              <a:ext cx="1899841" cy="45716"/>
            </a:xfrm>
            <a:prstGeom prst="rect">
              <a:avLst/>
            </a:prstGeom>
            <a:solidFill>
              <a:srgbClr val="007E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DC810D-2656-A647-B3C3-4D97FA7B5065}"/>
                </a:ext>
              </a:extLst>
            </p:cNvPr>
            <p:cNvSpPr/>
            <p:nvPr userDrawn="1"/>
          </p:nvSpPr>
          <p:spPr>
            <a:xfrm flipV="1">
              <a:off x="5893963" y="6313582"/>
              <a:ext cx="1211336" cy="45716"/>
            </a:xfrm>
            <a:prstGeom prst="rect">
              <a:avLst/>
            </a:prstGeom>
            <a:solidFill>
              <a:srgbClr val="00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7035FB4-D83C-974F-9212-F7662A073634}"/>
                </a:ext>
              </a:extLst>
            </p:cNvPr>
            <p:cNvSpPr/>
            <p:nvPr userDrawn="1"/>
          </p:nvSpPr>
          <p:spPr>
            <a:xfrm flipV="1">
              <a:off x="7105297" y="6313583"/>
              <a:ext cx="839085" cy="45716"/>
            </a:xfrm>
            <a:prstGeom prst="rect">
              <a:avLst/>
            </a:prstGeom>
            <a:solidFill>
              <a:srgbClr val="118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DA3722A-6D40-1241-BC75-3DC8893F50CF}"/>
              </a:ext>
            </a:extLst>
          </p:cNvPr>
          <p:cNvSpPr txBox="1"/>
          <p:nvPr userDrawn="1"/>
        </p:nvSpPr>
        <p:spPr>
          <a:xfrm>
            <a:off x="667638" y="6399856"/>
            <a:ext cx="8610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Richard Woods, Georgia’s School Superintendent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Georgia Department of Education </a:t>
            </a:r>
            <a:r>
              <a:rPr lang="en-US" sz="1100" b="1" dirty="0">
                <a:solidFill>
                  <a:srgbClr val="1186CA"/>
                </a:solidFill>
              </a:rPr>
              <a:t>|</a:t>
            </a:r>
            <a:r>
              <a:rPr lang="en-US" sz="11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100" b="1" i="1" dirty="0">
                <a:solidFill>
                  <a:schemeClr val="bg2">
                    <a:lumMod val="50000"/>
                  </a:schemeClr>
                </a:solidFill>
              </a:rPr>
              <a:t>Educating Georgia’s Future </a:t>
            </a:r>
          </a:p>
          <a:p>
            <a:pPr algn="l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777220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83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8" r:id="rId16"/>
    <p:sldLayoutId id="2147483667" r:id="rId17"/>
    <p:sldLayoutId id="2147483696" r:id="rId18"/>
    <p:sldLayoutId id="214748369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44883E"/>
          </a:solidFill>
          <a:latin typeface="Arial" panose="020B0604020202020204" pitchFamily="34" charset="0"/>
          <a:ea typeface="Helvetica Neue Medium" panose="02000503000000020004" pitchFamily="2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BEF5960-E2FA-614A-9262-A8A11E18F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1467" y="1347650"/>
            <a:ext cx="7913874" cy="944976"/>
          </a:xfrm>
        </p:spPr>
        <p:txBody>
          <a:bodyPr anchor="ctr"/>
          <a:lstStyle/>
          <a:p>
            <a:r>
              <a:rPr lang="en-US" dirty="0"/>
              <a:t>Intro to Harmony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C59CF97-0D59-634D-87EA-64E41E6512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1467" y="2992437"/>
            <a:ext cx="7913874" cy="665163"/>
          </a:xfrm>
        </p:spPr>
        <p:txBody>
          <a:bodyPr>
            <a:normAutofit/>
          </a:bodyPr>
          <a:lstStyle/>
          <a:p>
            <a:r>
              <a:rPr lang="en-US" dirty="0"/>
              <a:t>Chords, Progression &amp; I-IV-V-vi</a:t>
            </a:r>
          </a:p>
        </p:txBody>
      </p:sp>
    </p:spTree>
    <p:extLst>
      <p:ext uri="{BB962C8B-B14F-4D97-AF65-F5344CB8AC3E}">
        <p14:creationId xmlns:p14="http://schemas.microsoft.com/office/powerpoint/2010/main" val="519630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FF9A8-E2C5-F244-BE7A-E612D6351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figure out what the chord progression is for ”Lean On Me?”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13BD2-67F5-8649-9B7A-74AA7DB005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350" y="2368964"/>
            <a:ext cx="7886700" cy="1381401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I – ii – iii - IV</a:t>
            </a:r>
          </a:p>
        </p:txBody>
      </p:sp>
    </p:spTree>
    <p:extLst>
      <p:ext uri="{BB962C8B-B14F-4D97-AF65-F5344CB8AC3E}">
        <p14:creationId xmlns:p14="http://schemas.microsoft.com/office/powerpoint/2010/main" val="141312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319" y="176868"/>
            <a:ext cx="7637928" cy="697192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The most used chords in popular music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2319" y="3171690"/>
            <a:ext cx="7872792" cy="1875183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AE913E8-871E-6147-80B6-B4DA69CD40F1}"/>
              </a:ext>
            </a:extLst>
          </p:cNvPr>
          <p:cNvSpPr txBox="1"/>
          <p:nvPr/>
        </p:nvSpPr>
        <p:spPr>
          <a:xfrm>
            <a:off x="3775773" y="4456758"/>
            <a:ext cx="323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D86E1E-4EF4-EF46-8D19-E1EE9654B9CA}"/>
              </a:ext>
            </a:extLst>
          </p:cNvPr>
          <p:cNvSpPr txBox="1"/>
          <p:nvPr/>
        </p:nvSpPr>
        <p:spPr>
          <a:xfrm>
            <a:off x="5216706" y="4456757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1C2CC-3163-D54F-951D-1726C235BC60}"/>
              </a:ext>
            </a:extLst>
          </p:cNvPr>
          <p:cNvSpPr txBox="1"/>
          <p:nvPr/>
        </p:nvSpPr>
        <p:spPr>
          <a:xfrm>
            <a:off x="4452687" y="4456754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5FBB7B-152A-C64C-A20F-8B0243754C55}"/>
              </a:ext>
            </a:extLst>
          </p:cNvPr>
          <p:cNvSpPr txBox="1"/>
          <p:nvPr/>
        </p:nvSpPr>
        <p:spPr>
          <a:xfrm>
            <a:off x="1062319" y="874060"/>
            <a:ext cx="7637928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>
                <a:latin typeface="Arial"/>
                <a:cs typeface="Arial"/>
              </a:rPr>
              <a:t>As the video we watched in the introduction to this lesson </a:t>
            </a:r>
            <a:r>
              <a:rPr lang="en-US" sz="1400" dirty="0">
                <a:latin typeface="Arial"/>
                <a:ea typeface="+mn-lt"/>
                <a:cs typeface="+mn-lt"/>
              </a:rPr>
              <a:t>demonstrated</a:t>
            </a:r>
            <a:r>
              <a:rPr lang="en-US" sz="1400" dirty="0">
                <a:latin typeface="Arial"/>
                <a:cs typeface="Arial"/>
              </a:rPr>
              <a:t>, there are hundreds, if not thousands, of songs that have used a very common sequence of chords to create their songs.</a:t>
            </a:r>
            <a:endParaRPr lang="en-US"/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/>
                <a:cs typeface="Arial"/>
              </a:rPr>
              <a:t>A particular sequence of chords is what is called </a:t>
            </a:r>
            <a:r>
              <a:rPr lang="en-US" sz="1400" b="1" i="1" dirty="0">
                <a:latin typeface="Arial"/>
                <a:cs typeface="Arial"/>
              </a:rPr>
              <a:t>progression</a:t>
            </a:r>
            <a:r>
              <a:rPr lang="en-US" sz="1400" dirty="0">
                <a:latin typeface="Arial"/>
                <a:cs typeface="Arial"/>
              </a:rPr>
              <a:t> in harmony.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These chords are the I – IV – V &amp; vi chords.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Work on playing these four chords in the key of C.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36D82C-CAFE-534E-8220-CC290585E398}"/>
              </a:ext>
            </a:extLst>
          </p:cNvPr>
          <p:cNvSpPr txBox="1"/>
          <p:nvPr/>
        </p:nvSpPr>
        <p:spPr>
          <a:xfrm>
            <a:off x="4187312" y="5181600"/>
            <a:ext cx="835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chord</a:t>
            </a:r>
          </a:p>
        </p:txBody>
      </p:sp>
    </p:spTree>
    <p:extLst>
      <p:ext uri="{BB962C8B-B14F-4D97-AF65-F5344CB8AC3E}">
        <p14:creationId xmlns:p14="http://schemas.microsoft.com/office/powerpoint/2010/main" val="518665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2">
            <a:extLst>
              <a:ext uri="{FF2B5EF4-FFF2-40B4-BE49-F238E27FC236}">
                <a16:creationId xmlns:a16="http://schemas.microsoft.com/office/drawing/2014/main" id="{529FEF23-F41D-854C-AC7C-488A8C568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8823" y="1647690"/>
            <a:ext cx="7872792" cy="1875183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20DC4F-F2D6-6B4A-AE29-835AA8A97CDA}"/>
              </a:ext>
            </a:extLst>
          </p:cNvPr>
          <p:cNvSpPr txBox="1"/>
          <p:nvPr/>
        </p:nvSpPr>
        <p:spPr>
          <a:xfrm>
            <a:off x="4849199" y="2932758"/>
            <a:ext cx="323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9D41EE-C8F9-5A46-AE18-0EF5E1E4357E}"/>
              </a:ext>
            </a:extLst>
          </p:cNvPr>
          <p:cNvSpPr txBox="1"/>
          <p:nvPr/>
        </p:nvSpPr>
        <p:spPr>
          <a:xfrm>
            <a:off x="6290132" y="2932757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FABEEE-CCD4-054A-A656-9D0F69DB4B36}"/>
              </a:ext>
            </a:extLst>
          </p:cNvPr>
          <p:cNvSpPr txBox="1"/>
          <p:nvPr/>
        </p:nvSpPr>
        <p:spPr>
          <a:xfrm>
            <a:off x="5526113" y="2932754"/>
            <a:ext cx="5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6D87AE-DB3C-784A-9C41-6E650C9469D0}"/>
              </a:ext>
            </a:extLst>
          </p:cNvPr>
          <p:cNvSpPr txBox="1"/>
          <p:nvPr/>
        </p:nvSpPr>
        <p:spPr>
          <a:xfrm>
            <a:off x="4062381" y="712769"/>
            <a:ext cx="1573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IV chord</a:t>
            </a:r>
          </a:p>
        </p:txBody>
      </p:sp>
    </p:spTree>
    <p:extLst>
      <p:ext uri="{BB962C8B-B14F-4D97-AF65-F5344CB8AC3E}">
        <p14:creationId xmlns:p14="http://schemas.microsoft.com/office/powerpoint/2010/main" val="2718314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2">
            <a:extLst>
              <a:ext uri="{FF2B5EF4-FFF2-40B4-BE49-F238E27FC236}">
                <a16:creationId xmlns:a16="http://schemas.microsoft.com/office/drawing/2014/main" id="{529FEF23-F41D-854C-AC7C-488A8C568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8823" y="1647690"/>
            <a:ext cx="7872792" cy="1875183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20DC4F-F2D6-6B4A-AE29-835AA8A97CDA}"/>
              </a:ext>
            </a:extLst>
          </p:cNvPr>
          <p:cNvSpPr txBox="1"/>
          <p:nvPr/>
        </p:nvSpPr>
        <p:spPr>
          <a:xfrm>
            <a:off x="5207972" y="2906254"/>
            <a:ext cx="323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9D41EE-C8F9-5A46-AE18-0EF5E1E4357E}"/>
              </a:ext>
            </a:extLst>
          </p:cNvPr>
          <p:cNvSpPr txBox="1"/>
          <p:nvPr/>
        </p:nvSpPr>
        <p:spPr>
          <a:xfrm>
            <a:off x="6648905" y="2906253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FABEEE-CCD4-054A-A656-9D0F69DB4B36}"/>
              </a:ext>
            </a:extLst>
          </p:cNvPr>
          <p:cNvSpPr txBox="1"/>
          <p:nvPr/>
        </p:nvSpPr>
        <p:spPr>
          <a:xfrm>
            <a:off x="5884886" y="2906250"/>
            <a:ext cx="5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6D87AE-DB3C-784A-9C41-6E650C9469D0}"/>
              </a:ext>
            </a:extLst>
          </p:cNvPr>
          <p:cNvSpPr txBox="1"/>
          <p:nvPr/>
        </p:nvSpPr>
        <p:spPr>
          <a:xfrm>
            <a:off x="4062381" y="712769"/>
            <a:ext cx="1469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V chord</a:t>
            </a:r>
          </a:p>
        </p:txBody>
      </p:sp>
    </p:spTree>
    <p:extLst>
      <p:ext uri="{BB962C8B-B14F-4D97-AF65-F5344CB8AC3E}">
        <p14:creationId xmlns:p14="http://schemas.microsoft.com/office/powerpoint/2010/main" val="3259147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2">
            <a:extLst>
              <a:ext uri="{FF2B5EF4-FFF2-40B4-BE49-F238E27FC236}">
                <a16:creationId xmlns:a16="http://schemas.microsoft.com/office/drawing/2014/main" id="{529FEF23-F41D-854C-AC7C-488A8C568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8823" y="1647690"/>
            <a:ext cx="7872792" cy="1875183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20DC4F-F2D6-6B4A-AE29-835AA8A97CDA}"/>
              </a:ext>
            </a:extLst>
          </p:cNvPr>
          <p:cNvSpPr txBox="1"/>
          <p:nvPr/>
        </p:nvSpPr>
        <p:spPr>
          <a:xfrm>
            <a:off x="5579912" y="2906254"/>
            <a:ext cx="323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9D41EE-C8F9-5A46-AE18-0EF5E1E4357E}"/>
              </a:ext>
            </a:extLst>
          </p:cNvPr>
          <p:cNvSpPr txBox="1"/>
          <p:nvPr/>
        </p:nvSpPr>
        <p:spPr>
          <a:xfrm>
            <a:off x="7020845" y="2906253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FABEEE-CCD4-054A-A656-9D0F69DB4B36}"/>
              </a:ext>
            </a:extLst>
          </p:cNvPr>
          <p:cNvSpPr txBox="1"/>
          <p:nvPr/>
        </p:nvSpPr>
        <p:spPr>
          <a:xfrm>
            <a:off x="6256826" y="2906250"/>
            <a:ext cx="5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6D87AE-DB3C-784A-9C41-6E650C9469D0}"/>
              </a:ext>
            </a:extLst>
          </p:cNvPr>
          <p:cNvSpPr txBox="1"/>
          <p:nvPr/>
        </p:nvSpPr>
        <p:spPr>
          <a:xfrm>
            <a:off x="4062381" y="712769"/>
            <a:ext cx="15175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iv chord</a:t>
            </a:r>
          </a:p>
        </p:txBody>
      </p:sp>
    </p:spTree>
    <p:extLst>
      <p:ext uri="{BB962C8B-B14F-4D97-AF65-F5344CB8AC3E}">
        <p14:creationId xmlns:p14="http://schemas.microsoft.com/office/powerpoint/2010/main" val="1443511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7855" y="176868"/>
            <a:ext cx="3520936" cy="697192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Practice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6397" y="3860885"/>
            <a:ext cx="7872792" cy="187518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5FBB7B-152A-C64C-A20F-8B0243754C55}"/>
              </a:ext>
            </a:extLst>
          </p:cNvPr>
          <p:cNvSpPr txBox="1"/>
          <p:nvPr/>
        </p:nvSpPr>
        <p:spPr>
          <a:xfrm>
            <a:off x="1062319" y="874060"/>
            <a:ext cx="7637928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/>
                <a:cs typeface="Arial"/>
              </a:rPr>
              <a:t>Now practice playing these 4 chords.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Once you get comfortable playing the 4 chords, try playing them in a different order.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/>
                <a:cs typeface="Arial"/>
              </a:rPr>
              <a:t>Many songs use these four chords in different progressions.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/>
                <a:cs typeface="Arial"/>
              </a:rPr>
              <a:t>Ex. I-V-vi-IV;  I-IV-vi-V; I-V-IV-vi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/>
                <a:cs typeface="Arial"/>
              </a:rPr>
              <a:t>You can also try starting on a chord other than the I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/>
                <a:cs typeface="Arial"/>
              </a:rPr>
              <a:t>Ex. vi-IV-I-V or IV-I-V-vi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Experiment and make note of any progressions that you particularly like.</a:t>
            </a:r>
          </a:p>
        </p:txBody>
      </p:sp>
    </p:spTree>
    <p:extLst>
      <p:ext uri="{BB962C8B-B14F-4D97-AF65-F5344CB8AC3E}">
        <p14:creationId xmlns:p14="http://schemas.microsoft.com/office/powerpoint/2010/main" val="326566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7974" y="324785"/>
            <a:ext cx="4680697" cy="818215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Share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0953" y="2569382"/>
            <a:ext cx="7872792" cy="187518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D28AE5-0234-AC45-AC23-65E61BD6A5EA}"/>
              </a:ext>
            </a:extLst>
          </p:cNvPr>
          <p:cNvSpPr txBox="1"/>
          <p:nvPr/>
        </p:nvSpPr>
        <p:spPr>
          <a:xfrm>
            <a:off x="900953" y="1143000"/>
            <a:ext cx="7624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Share some of your favorite progressions with a friend and exchange feedback.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Try adding some rhythmic patterns as you play through the chords.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233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7974" y="324785"/>
            <a:ext cx="4680697" cy="818215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Inversions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0953" y="3391016"/>
            <a:ext cx="7872792" cy="187518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D28AE5-0234-AC45-AC23-65E61BD6A5EA}"/>
              </a:ext>
            </a:extLst>
          </p:cNvPr>
          <p:cNvSpPr txBox="1"/>
          <p:nvPr/>
        </p:nvSpPr>
        <p:spPr>
          <a:xfrm>
            <a:off x="900953" y="1143000"/>
            <a:ext cx="76244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It is often easier to play through a chord progression if you don’t have to move your hand or fingers as much.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This can be accomplished by playing what are call </a:t>
            </a:r>
            <a:r>
              <a:rPr lang="en-US" b="1" i="1" dirty="0"/>
              <a:t>inversions </a:t>
            </a:r>
            <a:r>
              <a:rPr lang="en-US" dirty="0"/>
              <a:t>of chords.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This is done when a note other than the root is played as the lowest note of the chord.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 will use the I-V-vi-IV progression in this example.</a:t>
            </a:r>
          </a:p>
        </p:txBody>
      </p:sp>
    </p:spTree>
    <p:extLst>
      <p:ext uri="{BB962C8B-B14F-4D97-AF65-F5344CB8AC3E}">
        <p14:creationId xmlns:p14="http://schemas.microsoft.com/office/powerpoint/2010/main" val="37920283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7974" y="324785"/>
            <a:ext cx="4680697" cy="818215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Inversions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0953" y="3391016"/>
            <a:ext cx="7872792" cy="187518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D28AE5-0234-AC45-AC23-65E61BD6A5EA}"/>
              </a:ext>
            </a:extLst>
          </p:cNvPr>
          <p:cNvSpPr txBox="1"/>
          <p:nvPr/>
        </p:nvSpPr>
        <p:spPr>
          <a:xfrm>
            <a:off x="900953" y="1143000"/>
            <a:ext cx="7624482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Begin by playing the I chord in root position.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You can get to the V chord by sliding your 1</a:t>
            </a:r>
            <a:r>
              <a:rPr lang="en-US" baseline="30000" dirty="0"/>
              <a:t>st</a:t>
            </a:r>
            <a:r>
              <a:rPr lang="en-US" dirty="0"/>
              <a:t> finger one note down to "B" and switching your 3</a:t>
            </a:r>
            <a:r>
              <a:rPr lang="en-US" baseline="30000" dirty="0"/>
              <a:t>rd</a:t>
            </a:r>
            <a:r>
              <a:rPr lang="en-US" dirty="0"/>
              <a:t> finger to your 2</a:t>
            </a:r>
            <a:r>
              <a:rPr lang="en-US" baseline="30000" dirty="0"/>
              <a:t>nd</a:t>
            </a:r>
            <a:r>
              <a:rPr lang="en-US" dirty="0"/>
              <a:t> finger to the note "D" while your 5</a:t>
            </a:r>
            <a:r>
              <a:rPr lang="en-US" baseline="30000" dirty="0"/>
              <a:t>th</a:t>
            </a:r>
            <a:r>
              <a:rPr lang="en-US" dirty="0"/>
              <a:t> finger doesn’t move.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17A11-F2A5-CA45-81B6-059614FAF22D}"/>
              </a:ext>
            </a:extLst>
          </p:cNvPr>
          <p:cNvSpPr txBox="1"/>
          <p:nvPr/>
        </p:nvSpPr>
        <p:spPr>
          <a:xfrm>
            <a:off x="3564834" y="46117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73BD09-AEA8-094B-B89D-CCF4025056F7}"/>
              </a:ext>
            </a:extLst>
          </p:cNvPr>
          <p:cNvSpPr txBox="1"/>
          <p:nvPr/>
        </p:nvSpPr>
        <p:spPr>
          <a:xfrm>
            <a:off x="4273826" y="4611756"/>
            <a:ext cx="43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ED712B-F856-D841-B5C5-D35E76BF0F56}"/>
              </a:ext>
            </a:extLst>
          </p:cNvPr>
          <p:cNvSpPr txBox="1"/>
          <p:nvPr/>
        </p:nvSpPr>
        <p:spPr>
          <a:xfrm>
            <a:off x="5111828" y="46117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C531A-497C-234D-9001-BA0233E4D76B}"/>
              </a:ext>
            </a:extLst>
          </p:cNvPr>
          <p:cNvSpPr txBox="1"/>
          <p:nvPr/>
        </p:nvSpPr>
        <p:spPr>
          <a:xfrm>
            <a:off x="3170382" y="4808809"/>
            <a:ext cx="394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4C5147-623E-B34D-964E-9B95D0617E03}"/>
              </a:ext>
            </a:extLst>
          </p:cNvPr>
          <p:cNvSpPr txBox="1"/>
          <p:nvPr/>
        </p:nvSpPr>
        <p:spPr>
          <a:xfrm>
            <a:off x="3972140" y="4796422"/>
            <a:ext cx="43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84CF49-943B-9D42-A37E-C52877C16AF7}"/>
              </a:ext>
            </a:extLst>
          </p:cNvPr>
          <p:cNvSpPr txBox="1"/>
          <p:nvPr/>
        </p:nvSpPr>
        <p:spPr>
          <a:xfrm>
            <a:off x="5111828" y="48211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" name="Circular Arrow 4">
            <a:extLst>
              <a:ext uri="{FF2B5EF4-FFF2-40B4-BE49-F238E27FC236}">
                <a16:creationId xmlns:a16="http://schemas.microsoft.com/office/drawing/2014/main" id="{B095708E-D003-7C43-96D9-76EB0DBC9A1F}"/>
              </a:ext>
            </a:extLst>
          </p:cNvPr>
          <p:cNvSpPr/>
          <p:nvPr/>
        </p:nvSpPr>
        <p:spPr>
          <a:xfrm flipH="1" flipV="1">
            <a:off x="3367607" y="5005862"/>
            <a:ext cx="348070" cy="469777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CF8D7E-D804-464A-B12D-863DFBFC0D26}"/>
              </a:ext>
            </a:extLst>
          </p:cNvPr>
          <p:cNvSpPr txBox="1"/>
          <p:nvPr/>
        </p:nvSpPr>
        <p:spPr>
          <a:xfrm>
            <a:off x="4323629" y="4824985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610934-87F1-BC4E-9A50-8D5E972D1202}"/>
              </a:ext>
            </a:extLst>
          </p:cNvPr>
          <p:cNvSpPr txBox="1"/>
          <p:nvPr/>
        </p:nvSpPr>
        <p:spPr>
          <a:xfrm>
            <a:off x="3448775" y="5672692"/>
            <a:ext cx="2359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 chord &amp; </a:t>
            </a:r>
            <a:r>
              <a:rPr lang="en-US" sz="2400" dirty="0">
                <a:solidFill>
                  <a:srgbClr val="FF0000"/>
                </a:solidFill>
              </a:rPr>
              <a:t>V chord</a:t>
            </a:r>
          </a:p>
        </p:txBody>
      </p:sp>
    </p:spTree>
    <p:extLst>
      <p:ext uri="{BB962C8B-B14F-4D97-AF65-F5344CB8AC3E}">
        <p14:creationId xmlns:p14="http://schemas.microsoft.com/office/powerpoint/2010/main" val="2468725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7974" y="324785"/>
            <a:ext cx="4680697" cy="818215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Inversions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0953" y="2277834"/>
            <a:ext cx="7872792" cy="187518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D28AE5-0234-AC45-AC23-65E61BD6A5EA}"/>
              </a:ext>
            </a:extLst>
          </p:cNvPr>
          <p:cNvSpPr txBox="1"/>
          <p:nvPr/>
        </p:nvSpPr>
        <p:spPr>
          <a:xfrm>
            <a:off x="900953" y="1143000"/>
            <a:ext cx="762448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/>
              <a:t>To get to the vi chord from the V, simply hold your hand and fingers in this shape and slide everything up one note.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C531A-497C-234D-9001-BA0233E4D76B}"/>
              </a:ext>
            </a:extLst>
          </p:cNvPr>
          <p:cNvSpPr txBox="1"/>
          <p:nvPr/>
        </p:nvSpPr>
        <p:spPr>
          <a:xfrm>
            <a:off x="3170382" y="3695627"/>
            <a:ext cx="394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4C5147-623E-B34D-964E-9B95D0617E03}"/>
              </a:ext>
            </a:extLst>
          </p:cNvPr>
          <p:cNvSpPr txBox="1"/>
          <p:nvPr/>
        </p:nvSpPr>
        <p:spPr>
          <a:xfrm>
            <a:off x="3972140" y="3683240"/>
            <a:ext cx="43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84CF49-943B-9D42-A37E-C52877C16AF7}"/>
              </a:ext>
            </a:extLst>
          </p:cNvPr>
          <p:cNvSpPr txBox="1"/>
          <p:nvPr/>
        </p:nvSpPr>
        <p:spPr>
          <a:xfrm>
            <a:off x="5111828" y="37080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" name="Circular Arrow 4">
            <a:extLst>
              <a:ext uri="{FF2B5EF4-FFF2-40B4-BE49-F238E27FC236}">
                <a16:creationId xmlns:a16="http://schemas.microsoft.com/office/drawing/2014/main" id="{B095708E-D003-7C43-96D9-76EB0DBC9A1F}"/>
              </a:ext>
            </a:extLst>
          </p:cNvPr>
          <p:cNvSpPr/>
          <p:nvPr/>
        </p:nvSpPr>
        <p:spPr>
          <a:xfrm flipV="1">
            <a:off x="3387484" y="3918128"/>
            <a:ext cx="348070" cy="469777"/>
          </a:xfrm>
          <a:prstGeom prst="circular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610934-87F1-BC4E-9A50-8D5E972D1202}"/>
              </a:ext>
            </a:extLst>
          </p:cNvPr>
          <p:cNvSpPr txBox="1"/>
          <p:nvPr/>
        </p:nvSpPr>
        <p:spPr>
          <a:xfrm>
            <a:off x="3349183" y="4796187"/>
            <a:ext cx="2544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V chord </a:t>
            </a:r>
            <a:r>
              <a:rPr lang="en-US" sz="2400" dirty="0"/>
              <a:t>to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0B0F0"/>
                </a:solidFill>
              </a:rPr>
              <a:t>vi chord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622BEC-64D5-7140-9354-5E427F836EFC}"/>
              </a:ext>
            </a:extLst>
          </p:cNvPr>
          <p:cNvSpPr txBox="1"/>
          <p:nvPr/>
        </p:nvSpPr>
        <p:spPr>
          <a:xfrm>
            <a:off x="3511823" y="3575303"/>
            <a:ext cx="394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4A0B45-93A4-A343-B1C3-E3A6662BAFCD}"/>
              </a:ext>
            </a:extLst>
          </p:cNvPr>
          <p:cNvSpPr txBox="1"/>
          <p:nvPr/>
        </p:nvSpPr>
        <p:spPr>
          <a:xfrm>
            <a:off x="4313581" y="3562916"/>
            <a:ext cx="43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E6178F-68C9-1443-A219-C8F651642176}"/>
              </a:ext>
            </a:extLst>
          </p:cNvPr>
          <p:cNvSpPr txBox="1"/>
          <p:nvPr/>
        </p:nvSpPr>
        <p:spPr>
          <a:xfrm>
            <a:off x="5453269" y="35876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5</a:t>
            </a:r>
          </a:p>
        </p:txBody>
      </p:sp>
      <p:sp>
        <p:nvSpPr>
          <p:cNvPr id="17" name="Circular Arrow 16">
            <a:extLst>
              <a:ext uri="{FF2B5EF4-FFF2-40B4-BE49-F238E27FC236}">
                <a16:creationId xmlns:a16="http://schemas.microsoft.com/office/drawing/2014/main" id="{0C2E33B9-7845-124E-A403-F58D480E77B0}"/>
              </a:ext>
            </a:extLst>
          </p:cNvPr>
          <p:cNvSpPr/>
          <p:nvPr/>
        </p:nvSpPr>
        <p:spPr>
          <a:xfrm flipV="1">
            <a:off x="4094521" y="3886434"/>
            <a:ext cx="348070" cy="469777"/>
          </a:xfrm>
          <a:prstGeom prst="circular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ircular Arrow 17">
            <a:extLst>
              <a:ext uri="{FF2B5EF4-FFF2-40B4-BE49-F238E27FC236}">
                <a16:creationId xmlns:a16="http://schemas.microsoft.com/office/drawing/2014/main" id="{84CFFFAC-408D-7747-88A9-2CD0F0A42636}"/>
              </a:ext>
            </a:extLst>
          </p:cNvPr>
          <p:cNvSpPr/>
          <p:nvPr/>
        </p:nvSpPr>
        <p:spPr>
          <a:xfrm flipV="1">
            <a:off x="5238319" y="3927058"/>
            <a:ext cx="348070" cy="469777"/>
          </a:xfrm>
          <a:prstGeom prst="circular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523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Chords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9E2D2-AEBD-6C49-9BC0-2E18E7271CD3}"/>
              </a:ext>
            </a:extLst>
          </p:cNvPr>
          <p:cNvSpPr txBox="1"/>
          <p:nvPr/>
        </p:nvSpPr>
        <p:spPr>
          <a:xfrm>
            <a:off x="1033670" y="1690689"/>
            <a:ext cx="7739012" cy="37856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The foundation of </a:t>
            </a:r>
            <a:r>
              <a:rPr lang="en-US" sz="2400" b="1" i="1" dirty="0">
                <a:latin typeface="Arial"/>
                <a:cs typeface="Arial"/>
              </a:rPr>
              <a:t>harmony</a:t>
            </a:r>
            <a:r>
              <a:rPr lang="en-US" sz="2400" dirty="0">
                <a:latin typeface="Arial"/>
                <a:cs typeface="Arial"/>
              </a:rPr>
              <a:t> in music is the use of </a:t>
            </a:r>
            <a:r>
              <a:rPr lang="en-US" sz="2400" b="1" i="1" dirty="0">
                <a:latin typeface="Arial"/>
                <a:cs typeface="Arial"/>
              </a:rPr>
              <a:t>chords</a:t>
            </a:r>
            <a:r>
              <a:rPr lang="en-US" sz="2400" dirty="0">
                <a:latin typeface="Arial"/>
                <a:cs typeface="Arial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While melody consists of a sequence of single pitches and rhythms moving in a linear or horizontal fashion, chords are combinations of notes that are played together or at the same time in a vertical fashion.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The most common type of chord consists of three notes played together. 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A three-note chord is called a </a:t>
            </a:r>
            <a:r>
              <a:rPr lang="en-US" sz="2400" b="1" i="1" dirty="0">
                <a:latin typeface="Arial"/>
                <a:cs typeface="Arial"/>
              </a:rPr>
              <a:t>triad</a:t>
            </a:r>
            <a:r>
              <a:rPr lang="en-US" sz="2400" dirty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8606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7974" y="324785"/>
            <a:ext cx="4680697" cy="818215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Inversions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0953" y="2277834"/>
            <a:ext cx="7872792" cy="187518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D28AE5-0234-AC45-AC23-65E61BD6A5EA}"/>
              </a:ext>
            </a:extLst>
          </p:cNvPr>
          <p:cNvSpPr txBox="1"/>
          <p:nvPr/>
        </p:nvSpPr>
        <p:spPr>
          <a:xfrm>
            <a:off x="900953" y="1143000"/>
            <a:ext cx="762448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/>
              <a:t>From the vi chord, simply switch from your 2nd finger to your 3</a:t>
            </a:r>
            <a:r>
              <a:rPr lang="en-US" baseline="30000" dirty="0"/>
              <a:t>rd</a:t>
            </a:r>
            <a:r>
              <a:rPr lang="en-US" dirty="0"/>
              <a:t> finger while your 1</a:t>
            </a:r>
            <a:r>
              <a:rPr lang="en-US" baseline="30000" dirty="0"/>
              <a:t>st</a:t>
            </a:r>
            <a:r>
              <a:rPr lang="en-US" dirty="0"/>
              <a:t> and 5</a:t>
            </a:r>
            <a:r>
              <a:rPr lang="en-US" baseline="30000" dirty="0"/>
              <a:t>th</a:t>
            </a:r>
            <a:r>
              <a:rPr lang="en-US" dirty="0"/>
              <a:t> fingers repeat their notes and you are on the IV chord.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4C5147-623E-B34D-964E-9B95D0617E03}"/>
              </a:ext>
            </a:extLst>
          </p:cNvPr>
          <p:cNvSpPr txBox="1"/>
          <p:nvPr/>
        </p:nvSpPr>
        <p:spPr>
          <a:xfrm>
            <a:off x="4681132" y="3716463"/>
            <a:ext cx="43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84CF49-943B-9D42-A37E-C52877C16AF7}"/>
              </a:ext>
            </a:extLst>
          </p:cNvPr>
          <p:cNvSpPr txBox="1"/>
          <p:nvPr/>
        </p:nvSpPr>
        <p:spPr>
          <a:xfrm>
            <a:off x="5448602" y="372231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610934-87F1-BC4E-9A50-8D5E972D1202}"/>
              </a:ext>
            </a:extLst>
          </p:cNvPr>
          <p:cNvSpPr txBox="1"/>
          <p:nvPr/>
        </p:nvSpPr>
        <p:spPr>
          <a:xfrm>
            <a:off x="3402707" y="4410687"/>
            <a:ext cx="2620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vi chord </a:t>
            </a:r>
            <a:r>
              <a:rPr lang="en-US" sz="2400" dirty="0"/>
              <a:t>to</a:t>
            </a:r>
            <a:r>
              <a:rPr lang="en-US" sz="2400" dirty="0">
                <a:solidFill>
                  <a:srgbClr val="00B0F0"/>
                </a:solidFill>
              </a:rPr>
              <a:t> </a:t>
            </a:r>
            <a:r>
              <a:rPr lang="en-US" sz="2400" dirty="0">
                <a:solidFill>
                  <a:srgbClr val="7030A0"/>
                </a:solidFill>
              </a:rPr>
              <a:t>IV chord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622BEC-64D5-7140-9354-5E427F836EFC}"/>
              </a:ext>
            </a:extLst>
          </p:cNvPr>
          <p:cNvSpPr txBox="1"/>
          <p:nvPr/>
        </p:nvSpPr>
        <p:spPr>
          <a:xfrm>
            <a:off x="3529197" y="3494075"/>
            <a:ext cx="394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4A0B45-93A4-A343-B1C3-E3A6662BAFCD}"/>
              </a:ext>
            </a:extLst>
          </p:cNvPr>
          <p:cNvSpPr txBox="1"/>
          <p:nvPr/>
        </p:nvSpPr>
        <p:spPr>
          <a:xfrm>
            <a:off x="4307626" y="3497627"/>
            <a:ext cx="43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E6178F-68C9-1443-A219-C8F651642176}"/>
              </a:ext>
            </a:extLst>
          </p:cNvPr>
          <p:cNvSpPr txBox="1"/>
          <p:nvPr/>
        </p:nvSpPr>
        <p:spPr>
          <a:xfrm>
            <a:off x="5448602" y="35075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B32046-3AF1-B74A-BD3E-FEE5DDE2EBB8}"/>
              </a:ext>
            </a:extLst>
          </p:cNvPr>
          <p:cNvSpPr txBox="1"/>
          <p:nvPr/>
        </p:nvSpPr>
        <p:spPr>
          <a:xfrm>
            <a:off x="3536171" y="3742392"/>
            <a:ext cx="394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ACE766-F233-5542-9D16-CBF061C5F655}"/>
              </a:ext>
            </a:extLst>
          </p:cNvPr>
          <p:cNvSpPr txBox="1"/>
          <p:nvPr/>
        </p:nvSpPr>
        <p:spPr>
          <a:xfrm>
            <a:off x="4322677" y="373346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105946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7974" y="324785"/>
            <a:ext cx="4680697" cy="818215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Inversions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0953" y="2277834"/>
            <a:ext cx="7872792" cy="187518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D28AE5-0234-AC45-AC23-65E61BD6A5EA}"/>
              </a:ext>
            </a:extLst>
          </p:cNvPr>
          <p:cNvSpPr txBox="1"/>
          <p:nvPr/>
        </p:nvSpPr>
        <p:spPr>
          <a:xfrm>
            <a:off x="900953" y="1143000"/>
            <a:ext cx="762448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/>
              <a:t>To return to the I chord to start the progression again, keep your 1</a:t>
            </a:r>
            <a:r>
              <a:rPr lang="en-US" baseline="30000" dirty="0"/>
              <a:t>st</a:t>
            </a:r>
            <a:r>
              <a:rPr lang="en-US" dirty="0"/>
              <a:t> finger in position and slide your 3</a:t>
            </a:r>
            <a:r>
              <a:rPr lang="en-US" baseline="30000" dirty="0"/>
              <a:t>rd</a:t>
            </a:r>
            <a:r>
              <a:rPr lang="en-US" dirty="0"/>
              <a:t> and 5</a:t>
            </a:r>
            <a:r>
              <a:rPr lang="en-US" baseline="30000" dirty="0"/>
              <a:t>th</a:t>
            </a:r>
            <a:r>
              <a:rPr lang="en-US" dirty="0"/>
              <a:t> fingers one note down.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4C5147-623E-B34D-964E-9B95D0617E03}"/>
              </a:ext>
            </a:extLst>
          </p:cNvPr>
          <p:cNvSpPr txBox="1"/>
          <p:nvPr/>
        </p:nvSpPr>
        <p:spPr>
          <a:xfrm>
            <a:off x="4681132" y="3424915"/>
            <a:ext cx="43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84CF49-943B-9D42-A37E-C52877C16AF7}"/>
              </a:ext>
            </a:extLst>
          </p:cNvPr>
          <p:cNvSpPr txBox="1"/>
          <p:nvPr/>
        </p:nvSpPr>
        <p:spPr>
          <a:xfrm>
            <a:off x="5448602" y="34307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610934-87F1-BC4E-9A50-8D5E972D1202}"/>
              </a:ext>
            </a:extLst>
          </p:cNvPr>
          <p:cNvSpPr txBox="1"/>
          <p:nvPr/>
        </p:nvSpPr>
        <p:spPr>
          <a:xfrm>
            <a:off x="3402707" y="4410687"/>
            <a:ext cx="2487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IV chord </a:t>
            </a:r>
            <a:r>
              <a:rPr lang="en-US" sz="2400" dirty="0"/>
              <a:t>to I chord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B32046-3AF1-B74A-BD3E-FEE5DDE2EBB8}"/>
              </a:ext>
            </a:extLst>
          </p:cNvPr>
          <p:cNvSpPr txBox="1"/>
          <p:nvPr/>
        </p:nvSpPr>
        <p:spPr>
          <a:xfrm>
            <a:off x="3536171" y="3450844"/>
            <a:ext cx="394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 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1609D8-7707-1843-9341-80A9638D2D57}"/>
              </a:ext>
            </a:extLst>
          </p:cNvPr>
          <p:cNvSpPr txBox="1"/>
          <p:nvPr/>
        </p:nvSpPr>
        <p:spPr>
          <a:xfrm>
            <a:off x="4267396" y="3719073"/>
            <a:ext cx="43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4E2F2C-48CD-6F43-B796-AEFA2D1731C8}"/>
              </a:ext>
            </a:extLst>
          </p:cNvPr>
          <p:cNvSpPr txBox="1"/>
          <p:nvPr/>
        </p:nvSpPr>
        <p:spPr>
          <a:xfrm>
            <a:off x="5034866" y="37249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9714A9-6194-9A49-8C80-5F25E99EC50E}"/>
              </a:ext>
            </a:extLst>
          </p:cNvPr>
          <p:cNvSpPr txBox="1"/>
          <p:nvPr/>
        </p:nvSpPr>
        <p:spPr>
          <a:xfrm>
            <a:off x="3536171" y="3725452"/>
            <a:ext cx="394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1</a:t>
            </a:r>
          </a:p>
        </p:txBody>
      </p:sp>
      <p:sp>
        <p:nvSpPr>
          <p:cNvPr id="2" name="Circular Arrow 1">
            <a:extLst>
              <a:ext uri="{FF2B5EF4-FFF2-40B4-BE49-F238E27FC236}">
                <a16:creationId xmlns:a16="http://schemas.microsoft.com/office/drawing/2014/main" id="{60F37261-469F-0748-B865-BB4688195E8C}"/>
              </a:ext>
            </a:extLst>
          </p:cNvPr>
          <p:cNvSpPr/>
          <p:nvPr/>
        </p:nvSpPr>
        <p:spPr>
          <a:xfrm flipH="1" flipV="1">
            <a:off x="4467764" y="3806786"/>
            <a:ext cx="357809" cy="564757"/>
          </a:xfrm>
          <a:prstGeom prst="circular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ircular Arrow 20">
            <a:extLst>
              <a:ext uri="{FF2B5EF4-FFF2-40B4-BE49-F238E27FC236}">
                <a16:creationId xmlns:a16="http://schemas.microsoft.com/office/drawing/2014/main" id="{2BDCE54F-FB14-444E-B298-ACC3D31642F9}"/>
              </a:ext>
            </a:extLst>
          </p:cNvPr>
          <p:cNvSpPr/>
          <p:nvPr/>
        </p:nvSpPr>
        <p:spPr>
          <a:xfrm flipH="1" flipV="1">
            <a:off x="5228833" y="3826358"/>
            <a:ext cx="357809" cy="564757"/>
          </a:xfrm>
          <a:prstGeom prst="circular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951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BCB7FC4D-0D29-7A44-A469-A1B2241E7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7973" y="1331950"/>
            <a:ext cx="4680697" cy="81821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Assignment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49302E-B0D0-8346-9FCF-D7E4A40EC213}"/>
              </a:ext>
            </a:extLst>
          </p:cNvPr>
          <p:cNvSpPr txBox="1"/>
          <p:nvPr/>
        </p:nvSpPr>
        <p:spPr>
          <a:xfrm>
            <a:off x="926081" y="2362200"/>
            <a:ext cx="7624482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/>
              <a:t>Use a combination of real time and step entry methods to record a </a:t>
            </a:r>
            <a:r>
              <a:rPr lang="en-US" sz="2400"/>
              <a:t>4-measure</a:t>
            </a:r>
            <a:r>
              <a:rPr lang="en-US" sz="2400" dirty="0"/>
              <a:t> harmonic progression in the DAW.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There should be one chord per measure.</a:t>
            </a:r>
          </a:p>
        </p:txBody>
      </p:sp>
    </p:spTree>
    <p:extLst>
      <p:ext uri="{BB962C8B-B14F-4D97-AF65-F5344CB8AC3E}">
        <p14:creationId xmlns:p14="http://schemas.microsoft.com/office/powerpoint/2010/main" val="1582924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800" dirty="0">
                <a:latin typeface="Arial"/>
                <a:cs typeface="Arial"/>
              </a:rPr>
              <a:t>Place your thumb, or 1</a:t>
            </a:r>
            <a:r>
              <a:rPr lang="en-US" sz="2800" baseline="30000" dirty="0">
                <a:latin typeface="Arial"/>
                <a:cs typeface="Arial"/>
              </a:rPr>
              <a:t>st</a:t>
            </a:r>
            <a:r>
              <a:rPr lang="en-US" sz="2800" dirty="0">
                <a:latin typeface="Arial"/>
                <a:cs typeface="Arial"/>
              </a:rPr>
              <a:t> finger, on the note C.</a:t>
            </a:r>
            <a:br>
              <a:rPr lang="en-US" sz="2800" dirty="0"/>
            </a:br>
            <a:r>
              <a:rPr lang="en-US" sz="2800" dirty="0">
                <a:latin typeface="Arial"/>
                <a:cs typeface="Arial"/>
              </a:rPr>
              <a:t>Then, while leaving a key in between each finger, place your 3</a:t>
            </a:r>
            <a:r>
              <a:rPr lang="en-US" sz="2800" baseline="30000" dirty="0">
                <a:latin typeface="Arial"/>
                <a:cs typeface="Arial"/>
              </a:rPr>
              <a:t>rd</a:t>
            </a:r>
            <a:r>
              <a:rPr lang="en-US" sz="2800" dirty="0">
                <a:latin typeface="Arial"/>
                <a:cs typeface="Arial"/>
              </a:rPr>
              <a:t> finger on E and your 5</a:t>
            </a:r>
            <a:r>
              <a:rPr lang="en-US" sz="2800" baseline="30000" dirty="0">
                <a:latin typeface="Arial"/>
                <a:cs typeface="Arial"/>
              </a:rPr>
              <a:t>th</a:t>
            </a:r>
            <a:r>
              <a:rPr lang="en-US" sz="2800" dirty="0">
                <a:latin typeface="Arial"/>
                <a:cs typeface="Arial"/>
              </a:rPr>
              <a:t> finger on G.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1927" y="2785120"/>
            <a:ext cx="7872792" cy="1875183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AE913E8-871E-6147-80B6-B4DA69CD40F1}"/>
              </a:ext>
            </a:extLst>
          </p:cNvPr>
          <p:cNvSpPr txBox="1"/>
          <p:nvPr/>
        </p:nvSpPr>
        <p:spPr>
          <a:xfrm>
            <a:off x="3515381" y="4097082"/>
            <a:ext cx="323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1C2CC-3163-D54F-951D-1726C235BC60}"/>
              </a:ext>
            </a:extLst>
          </p:cNvPr>
          <p:cNvSpPr txBox="1"/>
          <p:nvPr/>
        </p:nvSpPr>
        <p:spPr>
          <a:xfrm>
            <a:off x="4190415" y="409707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29CB05-8D88-9A47-82A8-DB4ED8003CA8}"/>
              </a:ext>
            </a:extLst>
          </p:cNvPr>
          <p:cNvSpPr txBox="1"/>
          <p:nvPr/>
        </p:nvSpPr>
        <p:spPr>
          <a:xfrm>
            <a:off x="4949304" y="4097078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84D0BB-2C43-E94C-A60F-D8030D3C7D02}"/>
              </a:ext>
            </a:extLst>
          </p:cNvPr>
          <p:cNvSpPr txBox="1"/>
          <p:nvPr/>
        </p:nvSpPr>
        <p:spPr>
          <a:xfrm>
            <a:off x="1544529" y="1944473"/>
            <a:ext cx="6588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When you play all three notes together, you will hear a C major triad.</a:t>
            </a:r>
          </a:p>
        </p:txBody>
      </p:sp>
    </p:spTree>
    <p:extLst>
      <p:ext uri="{BB962C8B-B14F-4D97-AF65-F5344CB8AC3E}">
        <p14:creationId xmlns:p14="http://schemas.microsoft.com/office/powerpoint/2010/main" val="3441968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6724" y="656842"/>
            <a:ext cx="5569241" cy="1326511"/>
          </a:xfrm>
        </p:spPr>
      </p:pic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4E2BAE14-A89B-5844-84AC-8CFD45E0B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910" y="2035923"/>
            <a:ext cx="5552050" cy="132241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AE913E8-871E-6147-80B6-B4DA69CD40F1}"/>
              </a:ext>
            </a:extLst>
          </p:cNvPr>
          <p:cNvSpPr txBox="1"/>
          <p:nvPr/>
        </p:nvSpPr>
        <p:spPr>
          <a:xfrm>
            <a:off x="2952121" y="1461589"/>
            <a:ext cx="635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1C2CC-3163-D54F-951D-1726C235BC60}"/>
              </a:ext>
            </a:extLst>
          </p:cNvPr>
          <p:cNvSpPr txBox="1"/>
          <p:nvPr/>
        </p:nvSpPr>
        <p:spPr>
          <a:xfrm>
            <a:off x="3563815" y="1440033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pic>
        <p:nvPicPr>
          <p:cNvPr id="16" name="Content Placeholder 2">
            <a:extLst>
              <a:ext uri="{FF2B5EF4-FFF2-40B4-BE49-F238E27FC236}">
                <a16:creationId xmlns:a16="http://schemas.microsoft.com/office/drawing/2014/main" id="{5C49BADD-6865-DA4B-9D42-F9609B84B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409" y="3368545"/>
            <a:ext cx="5564547" cy="13253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84D0BB-2C43-E94C-A60F-D8030D3C7D02}"/>
              </a:ext>
            </a:extLst>
          </p:cNvPr>
          <p:cNvSpPr txBox="1"/>
          <p:nvPr/>
        </p:nvSpPr>
        <p:spPr>
          <a:xfrm>
            <a:off x="769506" y="261446"/>
            <a:ext cx="8359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Maintain this shape with your hand and move by step until your thumb is on the note F.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B51596-A3BC-A44F-A27C-1183AF014C41}"/>
              </a:ext>
            </a:extLst>
          </p:cNvPr>
          <p:cNvSpPr txBox="1"/>
          <p:nvPr/>
        </p:nvSpPr>
        <p:spPr>
          <a:xfrm>
            <a:off x="3843157" y="2770758"/>
            <a:ext cx="323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EA5F0E-AA34-EC41-853E-FC834B5A09AD}"/>
              </a:ext>
            </a:extLst>
          </p:cNvPr>
          <p:cNvSpPr txBox="1"/>
          <p:nvPr/>
        </p:nvSpPr>
        <p:spPr>
          <a:xfrm>
            <a:off x="4396130" y="2770754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E69A63-5006-D145-8DAF-C7762ED1155F}"/>
              </a:ext>
            </a:extLst>
          </p:cNvPr>
          <p:cNvSpPr txBox="1"/>
          <p:nvPr/>
        </p:nvSpPr>
        <p:spPr>
          <a:xfrm>
            <a:off x="4920395" y="2786022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F6D163-DAD8-A84A-8AB0-F461EB487715}"/>
              </a:ext>
            </a:extLst>
          </p:cNvPr>
          <p:cNvSpPr txBox="1"/>
          <p:nvPr/>
        </p:nvSpPr>
        <p:spPr>
          <a:xfrm>
            <a:off x="4843081" y="4124485"/>
            <a:ext cx="256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3B7028-109B-9B4E-9061-4C584BC65EE7}"/>
              </a:ext>
            </a:extLst>
          </p:cNvPr>
          <p:cNvSpPr txBox="1"/>
          <p:nvPr/>
        </p:nvSpPr>
        <p:spPr>
          <a:xfrm flipH="1">
            <a:off x="5334690" y="4140044"/>
            <a:ext cx="333273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3FB71C-371E-E345-8E38-9686E75CF94F}"/>
              </a:ext>
            </a:extLst>
          </p:cNvPr>
          <p:cNvSpPr txBox="1"/>
          <p:nvPr/>
        </p:nvSpPr>
        <p:spPr>
          <a:xfrm>
            <a:off x="5852215" y="4154543"/>
            <a:ext cx="24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pic>
        <p:nvPicPr>
          <p:cNvPr id="21" name="Content Placeholder 2">
            <a:extLst>
              <a:ext uri="{FF2B5EF4-FFF2-40B4-BE49-F238E27FC236}">
                <a16:creationId xmlns:a16="http://schemas.microsoft.com/office/drawing/2014/main" id="{62D4DA36-8DC7-3742-8BCB-694459A26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440" y="4788644"/>
            <a:ext cx="5558350" cy="132391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F51BA97-148C-604C-AC09-FC4A339F09DC}"/>
              </a:ext>
            </a:extLst>
          </p:cNvPr>
          <p:cNvSpPr txBox="1"/>
          <p:nvPr/>
        </p:nvSpPr>
        <p:spPr>
          <a:xfrm>
            <a:off x="5478021" y="5589100"/>
            <a:ext cx="22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315288-25CF-A941-AE75-9AB846A926CC}"/>
              </a:ext>
            </a:extLst>
          </p:cNvPr>
          <p:cNvSpPr txBox="1"/>
          <p:nvPr/>
        </p:nvSpPr>
        <p:spPr>
          <a:xfrm>
            <a:off x="6022359" y="5589100"/>
            <a:ext cx="212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6203DA-7746-4E4F-BBF2-0CCC2E15303A}"/>
              </a:ext>
            </a:extLst>
          </p:cNvPr>
          <p:cNvSpPr txBox="1"/>
          <p:nvPr/>
        </p:nvSpPr>
        <p:spPr>
          <a:xfrm>
            <a:off x="6553413" y="5558041"/>
            <a:ext cx="212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193DAA-2C84-8641-998C-C97391052E26}"/>
              </a:ext>
            </a:extLst>
          </p:cNvPr>
          <p:cNvSpPr txBox="1"/>
          <p:nvPr/>
        </p:nvSpPr>
        <p:spPr>
          <a:xfrm>
            <a:off x="4057322" y="1433663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54921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2">
            <a:extLst>
              <a:ext uri="{FF2B5EF4-FFF2-40B4-BE49-F238E27FC236}">
                <a16:creationId xmlns:a16="http://schemas.microsoft.com/office/drawing/2014/main" id="{5C49BADD-6865-DA4B-9D42-F9609B84B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921" y="1998682"/>
            <a:ext cx="5564547" cy="132539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BF6D163-DAD8-A84A-8AB0-F461EB487715}"/>
              </a:ext>
            </a:extLst>
          </p:cNvPr>
          <p:cNvSpPr txBox="1"/>
          <p:nvPr/>
        </p:nvSpPr>
        <p:spPr>
          <a:xfrm>
            <a:off x="4843081" y="2692694"/>
            <a:ext cx="256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3B7028-109B-9B4E-9061-4C584BC65EE7}"/>
              </a:ext>
            </a:extLst>
          </p:cNvPr>
          <p:cNvSpPr txBox="1"/>
          <p:nvPr/>
        </p:nvSpPr>
        <p:spPr>
          <a:xfrm flipH="1">
            <a:off x="5334690" y="2708253"/>
            <a:ext cx="333273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3FB71C-371E-E345-8E38-9686E75CF94F}"/>
              </a:ext>
            </a:extLst>
          </p:cNvPr>
          <p:cNvSpPr txBox="1"/>
          <p:nvPr/>
        </p:nvSpPr>
        <p:spPr>
          <a:xfrm>
            <a:off x="5852215" y="2722752"/>
            <a:ext cx="24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pic>
        <p:nvPicPr>
          <p:cNvPr id="21" name="Content Placeholder 2">
            <a:extLst>
              <a:ext uri="{FF2B5EF4-FFF2-40B4-BE49-F238E27FC236}">
                <a16:creationId xmlns:a16="http://schemas.microsoft.com/office/drawing/2014/main" id="{62D4DA36-8DC7-3742-8BCB-694459A26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8788" y="654961"/>
            <a:ext cx="5558350" cy="132391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F51BA97-148C-604C-AC09-FC4A339F09DC}"/>
              </a:ext>
            </a:extLst>
          </p:cNvPr>
          <p:cNvSpPr txBox="1"/>
          <p:nvPr/>
        </p:nvSpPr>
        <p:spPr>
          <a:xfrm>
            <a:off x="5480369" y="1455417"/>
            <a:ext cx="22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315288-25CF-A941-AE75-9AB846A926CC}"/>
              </a:ext>
            </a:extLst>
          </p:cNvPr>
          <p:cNvSpPr txBox="1"/>
          <p:nvPr/>
        </p:nvSpPr>
        <p:spPr>
          <a:xfrm>
            <a:off x="6024707" y="1455417"/>
            <a:ext cx="212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6203DA-7746-4E4F-BBF2-0CCC2E15303A}"/>
              </a:ext>
            </a:extLst>
          </p:cNvPr>
          <p:cNvSpPr txBox="1"/>
          <p:nvPr/>
        </p:nvSpPr>
        <p:spPr>
          <a:xfrm>
            <a:off x="6555761" y="1424358"/>
            <a:ext cx="212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7434" y="4863340"/>
            <a:ext cx="5569241" cy="1326511"/>
          </a:xfrm>
        </p:spPr>
      </p:pic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4E2BAE14-A89B-5844-84AC-8CFD45E0B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145" y="3425288"/>
            <a:ext cx="5552050" cy="132241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AE913E8-871E-6147-80B6-B4DA69CD40F1}"/>
              </a:ext>
            </a:extLst>
          </p:cNvPr>
          <p:cNvSpPr txBox="1"/>
          <p:nvPr/>
        </p:nvSpPr>
        <p:spPr>
          <a:xfrm>
            <a:off x="2902831" y="5668087"/>
            <a:ext cx="635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1C2CC-3163-D54F-951D-1726C235BC60}"/>
              </a:ext>
            </a:extLst>
          </p:cNvPr>
          <p:cNvSpPr txBox="1"/>
          <p:nvPr/>
        </p:nvSpPr>
        <p:spPr>
          <a:xfrm>
            <a:off x="3514525" y="5646531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84D0BB-2C43-E94C-A60F-D8030D3C7D02}"/>
              </a:ext>
            </a:extLst>
          </p:cNvPr>
          <p:cNvSpPr txBox="1"/>
          <p:nvPr/>
        </p:nvSpPr>
        <p:spPr>
          <a:xfrm>
            <a:off x="1336544" y="161590"/>
            <a:ext cx="701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reverse direction and step back down until your 1</a:t>
            </a:r>
            <a:r>
              <a:rPr lang="en-US" baseline="30000" dirty="0"/>
              <a:t>st</a:t>
            </a:r>
            <a:r>
              <a:rPr lang="en-US" dirty="0"/>
              <a:t> finger reaches 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B51596-A3BC-A44F-A27C-1183AF014C41}"/>
              </a:ext>
            </a:extLst>
          </p:cNvPr>
          <p:cNvSpPr txBox="1"/>
          <p:nvPr/>
        </p:nvSpPr>
        <p:spPr>
          <a:xfrm>
            <a:off x="3750392" y="4160123"/>
            <a:ext cx="323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EA5F0E-AA34-EC41-853E-FC834B5A09AD}"/>
              </a:ext>
            </a:extLst>
          </p:cNvPr>
          <p:cNvSpPr txBox="1"/>
          <p:nvPr/>
        </p:nvSpPr>
        <p:spPr>
          <a:xfrm>
            <a:off x="4303365" y="416011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E69A63-5006-D145-8DAF-C7762ED1155F}"/>
              </a:ext>
            </a:extLst>
          </p:cNvPr>
          <p:cNvSpPr txBox="1"/>
          <p:nvPr/>
        </p:nvSpPr>
        <p:spPr>
          <a:xfrm>
            <a:off x="4827630" y="4175387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193DAA-2C84-8641-998C-C97391052E26}"/>
              </a:ext>
            </a:extLst>
          </p:cNvPr>
          <p:cNvSpPr txBox="1"/>
          <p:nvPr/>
        </p:nvSpPr>
        <p:spPr>
          <a:xfrm>
            <a:off x="4008032" y="5640161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0947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2F6B4-847A-D641-8183-CD753538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863" y="1557821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If you add a little rhythm to it, you may recognize the song “Lean On Me!”</a:t>
            </a:r>
          </a:p>
        </p:txBody>
      </p:sp>
    </p:spTree>
    <p:extLst>
      <p:ext uri="{BB962C8B-B14F-4D97-AF65-F5344CB8AC3E}">
        <p14:creationId xmlns:p14="http://schemas.microsoft.com/office/powerpoint/2010/main" val="3208710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4730" y="176868"/>
            <a:ext cx="7063409" cy="697192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800" dirty="0"/>
            </a:br>
            <a:r>
              <a:rPr lang="en-US" sz="2800" dirty="0"/>
              <a:t>How do we identify or name chords?</a:t>
            </a:r>
            <a:br>
              <a:rPr lang="en-US" sz="2800" dirty="0"/>
            </a:br>
            <a:r>
              <a:rPr lang="en-US" sz="2800" dirty="0"/>
              <a:t> 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4242" y="2297129"/>
            <a:ext cx="7872792" cy="1875183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AE913E8-871E-6147-80B6-B4DA69CD40F1}"/>
              </a:ext>
            </a:extLst>
          </p:cNvPr>
          <p:cNvSpPr txBox="1"/>
          <p:nvPr/>
        </p:nvSpPr>
        <p:spPr>
          <a:xfrm>
            <a:off x="3636599" y="3529188"/>
            <a:ext cx="323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D86E1E-4EF4-EF46-8D19-E1EE9654B9CA}"/>
              </a:ext>
            </a:extLst>
          </p:cNvPr>
          <p:cNvSpPr txBox="1"/>
          <p:nvPr/>
        </p:nvSpPr>
        <p:spPr>
          <a:xfrm>
            <a:off x="3960449" y="3529188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1C2CC-3163-D54F-951D-1726C235BC60}"/>
              </a:ext>
            </a:extLst>
          </p:cNvPr>
          <p:cNvSpPr txBox="1"/>
          <p:nvPr/>
        </p:nvSpPr>
        <p:spPr>
          <a:xfrm>
            <a:off x="4284298" y="3529187"/>
            <a:ext cx="453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13C02C-F692-D848-9D53-7B343604FEBF}"/>
              </a:ext>
            </a:extLst>
          </p:cNvPr>
          <p:cNvSpPr txBox="1"/>
          <p:nvPr/>
        </p:nvSpPr>
        <p:spPr>
          <a:xfrm>
            <a:off x="4728883" y="3529186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29CB05-8D88-9A47-82A8-DB4ED8003CA8}"/>
              </a:ext>
            </a:extLst>
          </p:cNvPr>
          <p:cNvSpPr txBox="1"/>
          <p:nvPr/>
        </p:nvSpPr>
        <p:spPr>
          <a:xfrm>
            <a:off x="5062086" y="3529185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1E7EC6-7D65-E34C-80DD-D0E8DE20B97B}"/>
              </a:ext>
            </a:extLst>
          </p:cNvPr>
          <p:cNvSpPr txBox="1"/>
          <p:nvPr/>
        </p:nvSpPr>
        <p:spPr>
          <a:xfrm>
            <a:off x="5839874" y="3529183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7B80DF-1479-5345-B641-2F44953D8D56}"/>
              </a:ext>
            </a:extLst>
          </p:cNvPr>
          <p:cNvSpPr txBox="1"/>
          <p:nvPr/>
        </p:nvSpPr>
        <p:spPr>
          <a:xfrm>
            <a:off x="5478268" y="3529184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5FBB7B-152A-C64C-A20F-8B0243754C55}"/>
              </a:ext>
            </a:extLst>
          </p:cNvPr>
          <p:cNvSpPr txBox="1"/>
          <p:nvPr/>
        </p:nvSpPr>
        <p:spPr>
          <a:xfrm>
            <a:off x="1062319" y="874060"/>
            <a:ext cx="76379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There are seven notes in a major or minor scale.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Chords are named by their “root” note, or the scale degree that the chord is built 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 example, the first chord that you played in “Lean On Me” was built or stacked above the note C. C is the 1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note in the C scale, so the chord would be called the I chord.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Chords are labeled using roman numerals.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AD3200E-0D21-CC40-BD4F-50EA6E94432E}"/>
              </a:ext>
            </a:extLst>
          </p:cNvPr>
          <p:cNvCxnSpPr>
            <a:cxnSpLocks/>
          </p:cNvCxnSpPr>
          <p:nvPr/>
        </p:nvCxnSpPr>
        <p:spPr>
          <a:xfrm flipV="1">
            <a:off x="3798524" y="4172312"/>
            <a:ext cx="0" cy="37318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1B8F642A-E1BE-EA4E-949E-012EF496F293}"/>
              </a:ext>
            </a:extLst>
          </p:cNvPr>
          <p:cNvSpPr/>
          <p:nvPr/>
        </p:nvSpPr>
        <p:spPr>
          <a:xfrm>
            <a:off x="3626260" y="3896139"/>
            <a:ext cx="314325" cy="2761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4A58592-AE16-1E4A-8B74-6D4D089E3F93}"/>
              </a:ext>
            </a:extLst>
          </p:cNvPr>
          <p:cNvSpPr/>
          <p:nvPr/>
        </p:nvSpPr>
        <p:spPr>
          <a:xfrm>
            <a:off x="5090489" y="3896138"/>
            <a:ext cx="314325" cy="2761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D76185D-FC2E-E14B-8CF2-E267CA903788}"/>
              </a:ext>
            </a:extLst>
          </p:cNvPr>
          <p:cNvSpPr/>
          <p:nvPr/>
        </p:nvSpPr>
        <p:spPr>
          <a:xfrm>
            <a:off x="4366291" y="3896139"/>
            <a:ext cx="314325" cy="2761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73198-FC81-1A40-BD86-05361CD0D399}"/>
              </a:ext>
            </a:extLst>
          </p:cNvPr>
          <p:cNvSpPr txBox="1"/>
          <p:nvPr/>
        </p:nvSpPr>
        <p:spPr>
          <a:xfrm>
            <a:off x="3365647" y="4726955"/>
            <a:ext cx="835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chord</a:t>
            </a:r>
          </a:p>
        </p:txBody>
      </p:sp>
    </p:spTree>
    <p:extLst>
      <p:ext uri="{BB962C8B-B14F-4D97-AF65-F5344CB8AC3E}">
        <p14:creationId xmlns:p14="http://schemas.microsoft.com/office/powerpoint/2010/main" val="3799038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4730" y="176868"/>
            <a:ext cx="7063409" cy="697192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Major chords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4242" y="2297129"/>
            <a:ext cx="7872792" cy="1875183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AE913E8-871E-6147-80B6-B4DA69CD40F1}"/>
              </a:ext>
            </a:extLst>
          </p:cNvPr>
          <p:cNvSpPr txBox="1"/>
          <p:nvPr/>
        </p:nvSpPr>
        <p:spPr>
          <a:xfrm>
            <a:off x="3636599" y="3529188"/>
            <a:ext cx="323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1C2CC-3163-D54F-951D-1726C235BC60}"/>
              </a:ext>
            </a:extLst>
          </p:cNvPr>
          <p:cNvSpPr txBox="1"/>
          <p:nvPr/>
        </p:nvSpPr>
        <p:spPr>
          <a:xfrm>
            <a:off x="4284298" y="3529187"/>
            <a:ext cx="453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29CB05-8D88-9A47-82A8-DB4ED8003CA8}"/>
              </a:ext>
            </a:extLst>
          </p:cNvPr>
          <p:cNvSpPr txBox="1"/>
          <p:nvPr/>
        </p:nvSpPr>
        <p:spPr>
          <a:xfrm>
            <a:off x="5062086" y="3529185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5FBB7B-152A-C64C-A20F-8B0243754C55}"/>
              </a:ext>
            </a:extLst>
          </p:cNvPr>
          <p:cNvSpPr txBox="1"/>
          <p:nvPr/>
        </p:nvSpPr>
        <p:spPr>
          <a:xfrm>
            <a:off x="1062319" y="874060"/>
            <a:ext cx="7637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Chords can be described as major or minor in the same way that a scale can be major or minor.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major chord consists of a major 3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between the root and 3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 minor 3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between the 3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5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what we call a perfect 5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between the root and 5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notes of the chord.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73198-FC81-1A40-BD86-05361CD0D399}"/>
              </a:ext>
            </a:extLst>
          </p:cNvPr>
          <p:cNvSpPr txBox="1"/>
          <p:nvPr/>
        </p:nvSpPr>
        <p:spPr>
          <a:xfrm>
            <a:off x="3283488" y="4641274"/>
            <a:ext cx="1117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Major 3rd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A919A722-9092-3142-B433-570C6DE8E1AE}"/>
              </a:ext>
            </a:extLst>
          </p:cNvPr>
          <p:cNvSpPr/>
          <p:nvPr/>
        </p:nvSpPr>
        <p:spPr>
          <a:xfrm rot="16200000">
            <a:off x="4000694" y="4013945"/>
            <a:ext cx="280418" cy="597151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CAFFE52B-5F23-7949-B11D-1F82A44A96B1}"/>
              </a:ext>
            </a:extLst>
          </p:cNvPr>
          <p:cNvSpPr/>
          <p:nvPr/>
        </p:nvSpPr>
        <p:spPr>
          <a:xfrm rot="16200000">
            <a:off x="4796225" y="4013945"/>
            <a:ext cx="280418" cy="597151"/>
          </a:xfrm>
          <a:prstGeom prst="lef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44DA48-DC48-FD49-A65E-F5C170F8581F}"/>
              </a:ext>
            </a:extLst>
          </p:cNvPr>
          <p:cNvSpPr txBox="1"/>
          <p:nvPr/>
        </p:nvSpPr>
        <p:spPr>
          <a:xfrm>
            <a:off x="4738237" y="4663960"/>
            <a:ext cx="112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Minor 3rd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1B59F1-AFDB-CF4B-9C58-AF36327E913D}"/>
              </a:ext>
            </a:extLst>
          </p:cNvPr>
          <p:cNvSpPr txBox="1"/>
          <p:nvPr/>
        </p:nvSpPr>
        <p:spPr>
          <a:xfrm>
            <a:off x="3950854" y="5021357"/>
            <a:ext cx="121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Perfect 5th</a:t>
            </a:r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09C7A4E1-E347-564E-A844-D077F695EDB9}"/>
              </a:ext>
            </a:extLst>
          </p:cNvPr>
          <p:cNvSpPr/>
          <p:nvPr/>
        </p:nvSpPr>
        <p:spPr>
          <a:xfrm rot="16200000">
            <a:off x="4423918" y="3731229"/>
            <a:ext cx="237653" cy="1648287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4B7342-17AB-684E-890B-C495E6162F30}"/>
              </a:ext>
            </a:extLst>
          </p:cNvPr>
          <p:cNvCxnSpPr/>
          <p:nvPr/>
        </p:nvCxnSpPr>
        <p:spPr>
          <a:xfrm flipV="1">
            <a:off x="3718601" y="3234720"/>
            <a:ext cx="232253" cy="2944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BB8C082-E3D7-7243-9E8F-677541C889E5}"/>
              </a:ext>
            </a:extLst>
          </p:cNvPr>
          <p:cNvCxnSpPr>
            <a:cxnSpLocks/>
          </p:cNvCxnSpPr>
          <p:nvPr/>
        </p:nvCxnSpPr>
        <p:spPr>
          <a:xfrm>
            <a:off x="4023401" y="3381952"/>
            <a:ext cx="45545" cy="4312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515086B-38BD-354A-B679-99B265350FF9}"/>
              </a:ext>
            </a:extLst>
          </p:cNvPr>
          <p:cNvCxnSpPr>
            <a:cxnSpLocks/>
          </p:cNvCxnSpPr>
          <p:nvPr/>
        </p:nvCxnSpPr>
        <p:spPr>
          <a:xfrm flipV="1">
            <a:off x="4161479" y="3264954"/>
            <a:ext cx="147770" cy="4157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7441432-6AE3-8A4C-92A1-06AC2E0F3C3F}"/>
              </a:ext>
            </a:extLst>
          </p:cNvPr>
          <p:cNvCxnSpPr>
            <a:cxnSpLocks/>
          </p:cNvCxnSpPr>
          <p:nvPr/>
        </p:nvCxnSpPr>
        <p:spPr>
          <a:xfrm>
            <a:off x="4401166" y="3376579"/>
            <a:ext cx="106657" cy="3040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1855909-E881-AA4F-A36C-DEFEE413A0BA}"/>
              </a:ext>
            </a:extLst>
          </p:cNvPr>
          <p:cNvCxnSpPr>
            <a:cxnSpLocks/>
          </p:cNvCxnSpPr>
          <p:nvPr/>
        </p:nvCxnSpPr>
        <p:spPr>
          <a:xfrm flipV="1">
            <a:off x="4604145" y="3901630"/>
            <a:ext cx="236931" cy="12896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0C06A1A-0E87-5F44-8AEA-29E8DCEFD283}"/>
              </a:ext>
            </a:extLst>
          </p:cNvPr>
          <p:cNvCxnSpPr>
            <a:cxnSpLocks/>
          </p:cNvCxnSpPr>
          <p:nvPr/>
        </p:nvCxnSpPr>
        <p:spPr>
          <a:xfrm flipV="1">
            <a:off x="4880709" y="3338018"/>
            <a:ext cx="120071" cy="365331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94B841B-A15D-954E-9F0E-718FA8493BDB}"/>
              </a:ext>
            </a:extLst>
          </p:cNvPr>
          <p:cNvCxnSpPr>
            <a:cxnSpLocks/>
          </p:cNvCxnSpPr>
          <p:nvPr/>
        </p:nvCxnSpPr>
        <p:spPr>
          <a:xfrm>
            <a:off x="5086771" y="3306397"/>
            <a:ext cx="106657" cy="304084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5E9082B-A9CA-D54B-86B2-1F5AD607B5CC}"/>
              </a:ext>
            </a:extLst>
          </p:cNvPr>
          <p:cNvSpPr txBox="1"/>
          <p:nvPr/>
        </p:nvSpPr>
        <p:spPr>
          <a:xfrm>
            <a:off x="3295406" y="5595351"/>
            <a:ext cx="2885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 chord in the key of C</a:t>
            </a:r>
          </a:p>
        </p:txBody>
      </p:sp>
    </p:spTree>
    <p:extLst>
      <p:ext uri="{BB962C8B-B14F-4D97-AF65-F5344CB8AC3E}">
        <p14:creationId xmlns:p14="http://schemas.microsoft.com/office/powerpoint/2010/main" val="3785851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7C65AA5-21E3-DF43-84C0-515E478B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4730" y="176868"/>
            <a:ext cx="7063409" cy="697192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Minor chords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8125C0-97AD-6041-8BEA-4F6A9D8A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4242" y="2297129"/>
            <a:ext cx="7872792" cy="1875183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AE913E8-871E-6147-80B6-B4DA69CD40F1}"/>
              </a:ext>
            </a:extLst>
          </p:cNvPr>
          <p:cNvSpPr txBox="1"/>
          <p:nvPr/>
        </p:nvSpPr>
        <p:spPr>
          <a:xfrm>
            <a:off x="3985399" y="3556215"/>
            <a:ext cx="323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1C2CC-3163-D54F-951D-1726C235BC60}"/>
              </a:ext>
            </a:extLst>
          </p:cNvPr>
          <p:cNvSpPr txBox="1"/>
          <p:nvPr/>
        </p:nvSpPr>
        <p:spPr>
          <a:xfrm>
            <a:off x="4633098" y="3556214"/>
            <a:ext cx="453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29CB05-8D88-9A47-82A8-DB4ED8003CA8}"/>
              </a:ext>
            </a:extLst>
          </p:cNvPr>
          <p:cNvSpPr txBox="1"/>
          <p:nvPr/>
        </p:nvSpPr>
        <p:spPr>
          <a:xfrm>
            <a:off x="5410885" y="3556212"/>
            <a:ext cx="454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5FBB7B-152A-C64C-A20F-8B0243754C55}"/>
              </a:ext>
            </a:extLst>
          </p:cNvPr>
          <p:cNvSpPr txBox="1"/>
          <p:nvPr/>
        </p:nvSpPr>
        <p:spPr>
          <a:xfrm>
            <a:off x="1062319" y="874060"/>
            <a:ext cx="76379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Chords can be described as major or minor in the same way that a scale can be major or minor.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minor chord consists of a minor 3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between the root and 3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 major 3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between the 3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5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what we call a perfect 5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between the root and 5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notes of the chord.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Minor chords are indicated by using lower case roman numerals.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73198-FC81-1A40-BD86-05361CD0D399}"/>
              </a:ext>
            </a:extLst>
          </p:cNvPr>
          <p:cNvSpPr txBox="1"/>
          <p:nvPr/>
        </p:nvSpPr>
        <p:spPr>
          <a:xfrm>
            <a:off x="3283488" y="4641274"/>
            <a:ext cx="112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Minor 3rd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A919A722-9092-3142-B433-570C6DE8E1AE}"/>
              </a:ext>
            </a:extLst>
          </p:cNvPr>
          <p:cNvSpPr/>
          <p:nvPr/>
        </p:nvSpPr>
        <p:spPr>
          <a:xfrm rot="16200000">
            <a:off x="4000694" y="4013945"/>
            <a:ext cx="280418" cy="597151"/>
          </a:xfrm>
          <a:prstGeom prst="lef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CAFFE52B-5F23-7949-B11D-1F82A44A96B1}"/>
              </a:ext>
            </a:extLst>
          </p:cNvPr>
          <p:cNvSpPr/>
          <p:nvPr/>
        </p:nvSpPr>
        <p:spPr>
          <a:xfrm rot="16200000">
            <a:off x="4796225" y="4013945"/>
            <a:ext cx="280418" cy="597151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44DA48-DC48-FD49-A65E-F5C170F8581F}"/>
              </a:ext>
            </a:extLst>
          </p:cNvPr>
          <p:cNvSpPr txBox="1"/>
          <p:nvPr/>
        </p:nvSpPr>
        <p:spPr>
          <a:xfrm>
            <a:off x="4738237" y="4663960"/>
            <a:ext cx="1117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Major 3rd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1B59F1-AFDB-CF4B-9C58-AF36327E913D}"/>
              </a:ext>
            </a:extLst>
          </p:cNvPr>
          <p:cNvSpPr txBox="1"/>
          <p:nvPr/>
        </p:nvSpPr>
        <p:spPr>
          <a:xfrm>
            <a:off x="3950854" y="5021357"/>
            <a:ext cx="121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Perfect 5th</a:t>
            </a:r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09C7A4E1-E347-564E-A844-D077F695EDB9}"/>
              </a:ext>
            </a:extLst>
          </p:cNvPr>
          <p:cNvSpPr/>
          <p:nvPr/>
        </p:nvSpPr>
        <p:spPr>
          <a:xfrm rot="16200000">
            <a:off x="4423918" y="3731229"/>
            <a:ext cx="237653" cy="1648287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4B7342-17AB-684E-890B-C495E6162F30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4860068" y="3218542"/>
            <a:ext cx="213300" cy="3376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BB8C082-E3D7-7243-9E8F-677541C889E5}"/>
              </a:ext>
            </a:extLst>
          </p:cNvPr>
          <p:cNvCxnSpPr>
            <a:cxnSpLocks/>
          </p:cNvCxnSpPr>
          <p:nvPr/>
        </p:nvCxnSpPr>
        <p:spPr>
          <a:xfrm>
            <a:off x="5145915" y="3365772"/>
            <a:ext cx="45545" cy="4312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515086B-38BD-354A-B679-99B265350FF9}"/>
              </a:ext>
            </a:extLst>
          </p:cNvPr>
          <p:cNvCxnSpPr>
            <a:cxnSpLocks/>
          </p:cNvCxnSpPr>
          <p:nvPr/>
        </p:nvCxnSpPr>
        <p:spPr>
          <a:xfrm flipV="1">
            <a:off x="5283993" y="3248774"/>
            <a:ext cx="147770" cy="4157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7441432-6AE3-8A4C-92A1-06AC2E0F3C3F}"/>
              </a:ext>
            </a:extLst>
          </p:cNvPr>
          <p:cNvCxnSpPr>
            <a:cxnSpLocks/>
          </p:cNvCxnSpPr>
          <p:nvPr/>
        </p:nvCxnSpPr>
        <p:spPr>
          <a:xfrm>
            <a:off x="5523680" y="3360399"/>
            <a:ext cx="106657" cy="3040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1855909-E881-AA4F-A36C-DEFEE413A0BA}"/>
              </a:ext>
            </a:extLst>
          </p:cNvPr>
          <p:cNvCxnSpPr>
            <a:cxnSpLocks/>
          </p:cNvCxnSpPr>
          <p:nvPr/>
        </p:nvCxnSpPr>
        <p:spPr>
          <a:xfrm flipV="1">
            <a:off x="4451541" y="3954633"/>
            <a:ext cx="388894" cy="644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0C06A1A-0E87-5F44-8AEA-29E8DCEFD283}"/>
              </a:ext>
            </a:extLst>
          </p:cNvPr>
          <p:cNvCxnSpPr>
            <a:cxnSpLocks/>
          </p:cNvCxnSpPr>
          <p:nvPr/>
        </p:nvCxnSpPr>
        <p:spPr>
          <a:xfrm flipV="1">
            <a:off x="4189178" y="3219118"/>
            <a:ext cx="120071" cy="365331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94B841B-A15D-954E-9F0E-718FA8493BDB}"/>
              </a:ext>
            </a:extLst>
          </p:cNvPr>
          <p:cNvCxnSpPr>
            <a:cxnSpLocks/>
          </p:cNvCxnSpPr>
          <p:nvPr/>
        </p:nvCxnSpPr>
        <p:spPr>
          <a:xfrm>
            <a:off x="4400258" y="3376579"/>
            <a:ext cx="106657" cy="304084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5E9082B-A9CA-D54B-86B2-1F5AD607B5CC}"/>
              </a:ext>
            </a:extLst>
          </p:cNvPr>
          <p:cNvSpPr txBox="1"/>
          <p:nvPr/>
        </p:nvSpPr>
        <p:spPr>
          <a:xfrm>
            <a:off x="3295406" y="5595351"/>
            <a:ext cx="2949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ii chord in the key of C</a:t>
            </a:r>
          </a:p>
        </p:txBody>
      </p:sp>
    </p:spTree>
    <p:extLst>
      <p:ext uri="{BB962C8B-B14F-4D97-AF65-F5344CB8AC3E}">
        <p14:creationId xmlns:p14="http://schemas.microsoft.com/office/powerpoint/2010/main" val="965664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5F34BB-A826-43E3-A052-D5FDE061662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17EFDE3-FA0A-4C21-924F-B7AFC71034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D4266E-B403-4871-A809-8AACD62449E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4209</TotalTime>
  <Words>972</Words>
  <Application>Microsoft Office PowerPoint</Application>
  <PresentationFormat>On-screen Show (4:3)</PresentationFormat>
  <Paragraphs>154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Intro to Harmony</vt:lpstr>
      <vt:lpstr>Chords</vt:lpstr>
      <vt:lpstr>Place your thumb, or 1st finger, on the note C. Then, while leaving a key in between each finger, place your 3rd finger on E and your 5th finger on G.</vt:lpstr>
      <vt:lpstr>PowerPoint Presentation</vt:lpstr>
      <vt:lpstr>PowerPoint Presentation</vt:lpstr>
      <vt:lpstr>If you add a little rhythm to it, you may recognize the song “Lean On Me!”</vt:lpstr>
      <vt:lpstr> How do we identify or name chords?  </vt:lpstr>
      <vt:lpstr>Major chords</vt:lpstr>
      <vt:lpstr>Minor chords</vt:lpstr>
      <vt:lpstr>Can you figure out what the chord progression is for ”Lean On Me?”</vt:lpstr>
      <vt:lpstr>The most used chords in popular music</vt:lpstr>
      <vt:lpstr>PowerPoint Presentation</vt:lpstr>
      <vt:lpstr>PowerPoint Presentation</vt:lpstr>
      <vt:lpstr>PowerPoint Presentation</vt:lpstr>
      <vt:lpstr>Practice</vt:lpstr>
      <vt:lpstr>Share</vt:lpstr>
      <vt:lpstr>Inversions</vt:lpstr>
      <vt:lpstr>Inversions</vt:lpstr>
      <vt:lpstr>Inversions</vt:lpstr>
      <vt:lpstr>Inversions</vt:lpstr>
      <vt:lpstr>Inversions</vt:lpstr>
      <vt:lpstr>Assignment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Heath Jones</cp:lastModifiedBy>
  <cp:revision>113</cp:revision>
  <dcterms:created xsi:type="dcterms:W3CDTF">2018-12-04T19:58:15Z</dcterms:created>
  <dcterms:modified xsi:type="dcterms:W3CDTF">2019-09-08T20:09:15Z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</Properties>
</file>